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3"/>
  </p:notesMasterIdLst>
  <p:handoutMasterIdLst>
    <p:handoutMasterId r:id="rId34"/>
  </p:handoutMasterIdLst>
  <p:sldIdLst>
    <p:sldId id="406" r:id="rId2"/>
    <p:sldId id="618" r:id="rId3"/>
    <p:sldId id="648" r:id="rId4"/>
    <p:sldId id="649" r:id="rId5"/>
    <p:sldId id="670" r:id="rId6"/>
    <p:sldId id="671" r:id="rId7"/>
    <p:sldId id="650" r:id="rId8"/>
    <p:sldId id="651" r:id="rId9"/>
    <p:sldId id="652" r:id="rId10"/>
    <p:sldId id="654" r:id="rId11"/>
    <p:sldId id="653" r:id="rId12"/>
    <p:sldId id="655" r:id="rId13"/>
    <p:sldId id="657" r:id="rId14"/>
    <p:sldId id="656" r:id="rId15"/>
    <p:sldId id="658" r:id="rId16"/>
    <p:sldId id="659" r:id="rId17"/>
    <p:sldId id="660" r:id="rId18"/>
    <p:sldId id="661" r:id="rId19"/>
    <p:sldId id="662" r:id="rId20"/>
    <p:sldId id="672" r:id="rId21"/>
    <p:sldId id="663" r:id="rId22"/>
    <p:sldId id="665" r:id="rId23"/>
    <p:sldId id="664" r:id="rId24"/>
    <p:sldId id="666" r:id="rId25"/>
    <p:sldId id="667" r:id="rId26"/>
    <p:sldId id="668" r:id="rId27"/>
    <p:sldId id="669" r:id="rId28"/>
    <p:sldId id="675" r:id="rId29"/>
    <p:sldId id="647" r:id="rId30"/>
    <p:sldId id="673" r:id="rId31"/>
    <p:sldId id="674" r:id="rId32"/>
  </p:sldIdLst>
  <p:sldSz cx="9144000" cy="5143500" type="screen16x9"/>
  <p:notesSz cx="6858000" cy="9947275"/>
  <p:custDataLst>
    <p:tags r:id="rId3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0E0E22-0A14-484D-960B-61CA81434618}">
          <p14:sldIdLst>
            <p14:sldId id="406"/>
            <p14:sldId id="618"/>
            <p14:sldId id="648"/>
            <p14:sldId id="649"/>
            <p14:sldId id="670"/>
            <p14:sldId id="671"/>
            <p14:sldId id="650"/>
            <p14:sldId id="651"/>
            <p14:sldId id="652"/>
            <p14:sldId id="654"/>
            <p14:sldId id="653"/>
            <p14:sldId id="655"/>
            <p14:sldId id="657"/>
            <p14:sldId id="656"/>
            <p14:sldId id="658"/>
            <p14:sldId id="659"/>
            <p14:sldId id="660"/>
            <p14:sldId id="661"/>
            <p14:sldId id="662"/>
            <p14:sldId id="672"/>
            <p14:sldId id="663"/>
            <p14:sldId id="665"/>
            <p14:sldId id="664"/>
            <p14:sldId id="666"/>
            <p14:sldId id="667"/>
            <p14:sldId id="668"/>
            <p14:sldId id="669"/>
            <p14:sldId id="675"/>
            <p14:sldId id="647"/>
            <p14:sldId id="673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89F8"/>
    <a:srgbClr val="FF3399"/>
    <a:srgbClr val="CC0000"/>
    <a:srgbClr val="FF9933"/>
    <a:srgbClr val="66CCFF"/>
    <a:srgbClr val="DAEAFE"/>
    <a:srgbClr val="FFCCC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51" autoAdjust="0"/>
    <p:restoredTop sz="94658" autoAdjust="0"/>
  </p:normalViewPr>
  <p:slideViewPr>
    <p:cSldViewPr>
      <p:cViewPr varScale="1">
        <p:scale>
          <a:sx n="169" d="100"/>
          <a:sy n="169" d="100"/>
        </p:scale>
        <p:origin x="208" y="2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6C0AAD1-B8BD-43C4-AD38-276847129620}" type="datetimeFigureOut">
              <a:rPr lang="zh-CN" altLang="en-US"/>
              <a:pPr>
                <a:defRPr/>
              </a:pPr>
              <a:t>2024/5/21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0BA62DDB-11EA-4788-AF0F-7A6A5D599C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71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" y="746125"/>
            <a:ext cx="6629400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50292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F4BA8F3-2950-4F7A-BE7D-4437F2E998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1444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965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107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5842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9607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6331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7049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777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1885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9908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1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1389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2568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4542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3788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873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7527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5111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63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505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4873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5836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965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611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49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9485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6499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7641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07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311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3500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240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9DB6B-E7DD-415D-961B-A7410E1711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82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D073A-28EE-4E22-9680-B0A749E43F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77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5715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485900"/>
            <a:ext cx="7772400" cy="30861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EA514-5EC4-4B8F-B844-830A1FD368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660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F0301-FBDB-4E89-B192-2AF1C4C5DE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176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78D6E-3735-43A5-A689-D1D8D71630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64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8C20A-A0FF-4A43-AA14-B3BFDFA66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61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0E153-589B-49CD-938F-A868FCBE6A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3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F76ED-B896-4459-B045-DAAC3E3CB4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06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97CA6-C042-4E1C-956E-75FF792D26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276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1B5B9-5344-4E86-8C14-E112155885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5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5CA8B-3DA5-4614-9364-75A1AFB738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3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7A9D5-32E7-4945-9EE4-3478F3229C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69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0099FF"/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5782"/>
            <a:ext cx="7772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0BE1C80-7C89-4E65-ADA3-CE4D166211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-9525" y="4681835"/>
            <a:ext cx="9144000" cy="461665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50000">
                <a:srgbClr val="0099FF"/>
              </a:gs>
              <a:gs pos="100000">
                <a:srgbClr val="0047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面向对象程序设计</a:t>
            </a:r>
          </a:p>
        </p:txBody>
      </p:sp>
      <p:pic>
        <p:nvPicPr>
          <p:cNvPr id="1032" name="Picture 8" descr="Copy (2) of backup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822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Copy (2) of nextup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restart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00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1"/>
            <a:ext cx="91440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77856"/>
            <a:ext cx="465644" cy="4656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uiswing/components/button.html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hyperlink" Target="https://docs.oracle.com/javase/tutorial/uiswing/components/button.html#checkbox" TargetMode="External"/><Relationship Id="rId4" Type="http://schemas.openxmlformats.org/officeDocument/2006/relationships/hyperlink" Target="https://docs.oracle.com/javase/tutorial/uiswing/components/button.html#radiobutt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x/swing/JOptionPane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uiswing/components/frame.html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docs.oracle.com/javase/tutorial/uiswing/components/applet.html" TargetMode="External"/><Relationship Id="rId4" Type="http://schemas.openxmlformats.org/officeDocument/2006/relationships/hyperlink" Target="https://docs.oracle.com/javase/tutorial/uiswing/components/dialog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0">
          <a:gsLst>
            <a:gs pos="0">
              <a:srgbClr val="0099FF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539552" y="1347614"/>
            <a:ext cx="7631832" cy="187220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图形界面编程</a:t>
            </a:r>
            <a:endParaRPr lang="en-US" altLang="zh-CN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Programming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Swing</a:t>
            </a:r>
          </a:p>
        </p:txBody>
      </p:sp>
    </p:spTree>
    <p:extLst>
      <p:ext uri="{BB962C8B-B14F-4D97-AF65-F5344CB8AC3E}">
        <p14:creationId xmlns:p14="http://schemas.microsoft.com/office/powerpoint/2010/main" val="251342607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813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多行</a:t>
            </a:r>
            <a:r>
              <a:rPr kumimoji="1" lang="zh-CN" altLang="en-US" dirty="0">
                <a:latin typeface="+mn-ea"/>
                <a:ea typeface="+mn-ea"/>
              </a:rPr>
              <a:t>文本框控件 </a:t>
            </a:r>
            <a:r>
              <a:rPr kumimoji="1" lang="en-US" altLang="zh-CN" dirty="0" err="1">
                <a:latin typeface="+mn-ea"/>
                <a:ea typeface="+mn-ea"/>
              </a:rPr>
              <a:t>JTextArea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179512" y="699118"/>
            <a:ext cx="827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 err="1"/>
              <a:t>javax.swing.JTextArea</a:t>
            </a:r>
            <a:r>
              <a:rPr lang="en-US" altLang="zh-CN" sz="2000" dirty="0"/>
              <a:t>: The </a:t>
            </a:r>
            <a:r>
              <a:rPr lang="en-US" altLang="zh-CN" sz="2000" dirty="0" err="1"/>
              <a:t>JTextArea</a:t>
            </a:r>
            <a:r>
              <a:rPr lang="en-US" altLang="zh-CN" sz="2000" dirty="0"/>
              <a:t> class provides a component that displays multiple lines of text and optionally allows the user to edit the text. 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2EA6ED7-37B2-0240-B3DD-8E18B8AA6EE2}"/>
              </a:ext>
            </a:extLst>
          </p:cNvPr>
          <p:cNvGrpSpPr/>
          <p:nvPr/>
        </p:nvGrpSpPr>
        <p:grpSpPr>
          <a:xfrm>
            <a:off x="445368" y="2695544"/>
            <a:ext cx="5874404" cy="2092881"/>
            <a:chOff x="497795" y="2974181"/>
            <a:chExt cx="5874404" cy="209288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277CCD1-7131-0E4A-BB51-F271DD3F357B}"/>
                </a:ext>
              </a:extLst>
            </p:cNvPr>
            <p:cNvSpPr txBox="1"/>
            <p:nvPr/>
          </p:nvSpPr>
          <p:spPr>
            <a:xfrm>
              <a:off x="497796" y="3435846"/>
              <a:ext cx="587440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US" altLang="zh-CN" sz="2000" dirty="0"/>
                <a:t>void append(String): Adds the specified text to the end of the text area. </a:t>
              </a:r>
            </a:p>
            <a:p>
              <a:pPr marL="457200" indent="-457200">
                <a:buFont typeface="+mj-lt"/>
                <a:buAutoNum type="arabicPeriod"/>
              </a:pPr>
              <a:endParaRPr lang="en-US" altLang="zh-CN" sz="2000" dirty="0"/>
            </a:p>
            <a:p>
              <a:pPr marL="457200" indent="-457200">
                <a:buFont typeface="+mj-lt"/>
                <a:buAutoNum type="arabicPeriod"/>
              </a:pPr>
              <a:r>
                <a:rPr lang="en-US" altLang="zh-CN" sz="2000" dirty="0"/>
                <a:t>void </a:t>
              </a:r>
              <a:r>
                <a:rPr lang="en-US" altLang="zh-CN" sz="2000" dirty="0" err="1"/>
                <a:t>setText</a:t>
              </a:r>
              <a:r>
                <a:rPr lang="en-US" altLang="zh-CN" sz="2000" dirty="0"/>
                <a:t>(String): Sets or obtains the text displayed by the text area.</a:t>
              </a:r>
              <a:endParaRPr kumimoji="1" lang="zh-CN" altLang="en-US" sz="2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A074FF6-6709-484D-9308-37F56E8542B9}"/>
                </a:ext>
              </a:extLst>
            </p:cNvPr>
            <p:cNvSpPr txBox="1"/>
            <p:nvPr/>
          </p:nvSpPr>
          <p:spPr>
            <a:xfrm>
              <a:off x="497795" y="2974181"/>
              <a:ext cx="10807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Methods</a:t>
              </a:r>
              <a:endParaRPr kumimoji="1" lang="zh-CN" altLang="en-US" sz="2000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BEAC2AC-EEBB-D742-B1DB-2A46AA489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3" y="1534824"/>
            <a:ext cx="6881752" cy="876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D6ABDF-5C35-C147-86EB-5F3F17430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283718"/>
            <a:ext cx="2641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0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标签 </a:t>
            </a:r>
            <a:r>
              <a:rPr lang="en-US" altLang="zh-CN" dirty="0" err="1">
                <a:latin typeface="+mn-ea"/>
                <a:ea typeface="+mn-ea"/>
              </a:rPr>
              <a:t>JLabel</a:t>
            </a:r>
            <a:r>
              <a:rPr lang="zh-CN" altLang="en-US" dirty="0">
                <a:latin typeface="+mn-ea"/>
                <a:ea typeface="+mn-ea"/>
              </a:rPr>
              <a:t>与密码框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179512" y="699118"/>
            <a:ext cx="827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1800" dirty="0" err="1"/>
              <a:t>javax.swing.JLabel</a:t>
            </a:r>
            <a:r>
              <a:rPr lang="en-US" altLang="zh-CN" sz="1800" dirty="0"/>
              <a:t>: With the </a:t>
            </a:r>
            <a:r>
              <a:rPr lang="en-US" altLang="zh-CN" sz="1800" dirty="0" err="1"/>
              <a:t>JLabel</a:t>
            </a:r>
            <a:r>
              <a:rPr lang="en-US" altLang="zh-CN" sz="1800" dirty="0"/>
              <a:t> class, you can display </a:t>
            </a:r>
            <a:r>
              <a:rPr lang="en-US" altLang="zh-CN" sz="1800" dirty="0" err="1"/>
              <a:t>unselectable</a:t>
            </a:r>
            <a:r>
              <a:rPr lang="en-US" altLang="zh-CN" sz="1800" dirty="0"/>
              <a:t> text and images. 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1800" dirty="0" err="1"/>
              <a:t>javax.swing.JPasswordField</a:t>
            </a:r>
            <a:r>
              <a:rPr lang="en-US" altLang="zh-CN" sz="1800" dirty="0"/>
              <a:t>: The </a:t>
            </a:r>
            <a:r>
              <a:rPr lang="en-US" altLang="zh-CN" sz="1800" dirty="0" err="1"/>
              <a:t>JPasswordField</a:t>
            </a:r>
            <a:r>
              <a:rPr lang="en-US" altLang="zh-CN" sz="1800" dirty="0"/>
              <a:t> class, a subclass of </a:t>
            </a:r>
            <a:r>
              <a:rPr lang="en-US" altLang="zh-CN" sz="1800" dirty="0" err="1"/>
              <a:t>JTextField</a:t>
            </a:r>
            <a:r>
              <a:rPr lang="en-US" altLang="zh-CN" sz="1800" dirty="0"/>
              <a:t>, provides specialized text fields for password entry.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2EA6ED7-37B2-0240-B3DD-8E18B8AA6EE2}"/>
              </a:ext>
            </a:extLst>
          </p:cNvPr>
          <p:cNvGrpSpPr/>
          <p:nvPr/>
        </p:nvGrpSpPr>
        <p:grpSpPr>
          <a:xfrm>
            <a:off x="506982" y="4004025"/>
            <a:ext cx="5874403" cy="1061319"/>
            <a:chOff x="497795" y="2974181"/>
            <a:chExt cx="5874403" cy="128296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277CCD1-7131-0E4A-BB51-F271DD3F357B}"/>
                </a:ext>
              </a:extLst>
            </p:cNvPr>
            <p:cNvSpPr txBox="1"/>
            <p:nvPr/>
          </p:nvSpPr>
          <p:spPr>
            <a:xfrm>
              <a:off x="497795" y="3550245"/>
              <a:ext cx="5874403" cy="706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US" altLang="zh-CN" sz="1600" dirty="0"/>
                <a:t>char[] </a:t>
              </a:r>
              <a:r>
                <a:rPr lang="en-US" altLang="zh-CN" sz="1600" dirty="0" err="1"/>
                <a:t>getPassword</a:t>
              </a:r>
              <a:r>
                <a:rPr lang="en-US" altLang="zh-CN" sz="1600" dirty="0"/>
                <a:t>()</a:t>
              </a:r>
              <a:r>
                <a:rPr lang="zh-CN" altLang="en-US" sz="1600" dirty="0"/>
                <a:t>：</a:t>
              </a:r>
              <a:r>
                <a:rPr lang="en-US" altLang="zh-CN" sz="1600" dirty="0"/>
                <a:t>Returns the password as an array of characters.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A074FF6-6709-484D-9308-37F56E8542B9}"/>
                </a:ext>
              </a:extLst>
            </p:cNvPr>
            <p:cNvSpPr txBox="1"/>
            <p:nvPr/>
          </p:nvSpPr>
          <p:spPr>
            <a:xfrm>
              <a:off x="497795" y="2974181"/>
              <a:ext cx="2246128" cy="40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err="1"/>
                <a:t>JPasswordField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Methods</a:t>
              </a:r>
              <a:endParaRPr kumimoji="1" lang="zh-CN" altLang="en-US" sz="1600" dirty="0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A8D430A7-4FF0-9940-A3FB-486B2C4F8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043463"/>
            <a:ext cx="4764338" cy="196056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4BEF422-3A96-1945-B675-89B49463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22" y="1815482"/>
            <a:ext cx="2641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28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容器</a:t>
            </a:r>
            <a:r>
              <a:rPr kumimoji="1" lang="zh-CN" altLang="en-US" dirty="0">
                <a:latin typeface="+mn-ea"/>
                <a:ea typeface="+mn-ea"/>
              </a:rPr>
              <a:t>控件 </a:t>
            </a:r>
            <a:r>
              <a:rPr kumimoji="1" lang="en-US" altLang="zh-CN" dirty="0">
                <a:latin typeface="+mn-ea"/>
                <a:ea typeface="+mn-ea"/>
              </a:rPr>
              <a:t>Container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228352" y="725809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1800" dirty="0" err="1">
                <a:latin typeface="Helvetica" pitchFamily="2" charset="0"/>
              </a:rPr>
              <a:t>JFrame</a:t>
            </a:r>
            <a:r>
              <a:rPr lang="zh-CN" altLang="en-US" sz="1800" dirty="0">
                <a:latin typeface="Helvetica" pitchFamily="2" charset="0"/>
              </a:rPr>
              <a:t>：</a:t>
            </a:r>
            <a:r>
              <a:rPr lang="en-US" altLang="zh-CN" sz="1800" dirty="0">
                <a:latin typeface="Helvetica" pitchFamily="2" charset="0"/>
              </a:rPr>
              <a:t>A frame, implemented as an instance of the </a:t>
            </a:r>
            <a:r>
              <a:rPr lang="en-US" altLang="zh-CN" sz="1800" dirty="0" err="1">
                <a:latin typeface="Helvetica" pitchFamily="2" charset="0"/>
              </a:rPr>
              <a:t>JFrame</a:t>
            </a:r>
            <a:r>
              <a:rPr lang="en-US" altLang="zh-CN" sz="1800" dirty="0">
                <a:latin typeface="Helvetica" pitchFamily="2" charset="0"/>
              </a:rPr>
              <a:t> class, is a window that has decorations such as a border, a title, and supports button components that close or iconify the window.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1800" dirty="0" err="1">
                <a:latin typeface="Helvetica" pitchFamily="2" charset="0"/>
              </a:rPr>
              <a:t>JPanel</a:t>
            </a:r>
            <a:r>
              <a:rPr lang="zh-CN" altLang="en-US" sz="1800" dirty="0">
                <a:latin typeface="Helvetica" pitchFamily="2" charset="0"/>
              </a:rPr>
              <a:t>：</a:t>
            </a:r>
            <a:r>
              <a:rPr lang="en-US" altLang="zh-CN" sz="1800" dirty="0" err="1">
                <a:latin typeface="Helvetica" pitchFamily="2" charset="0"/>
              </a:rPr>
              <a:t>JPanel</a:t>
            </a:r>
            <a:r>
              <a:rPr lang="en-US" altLang="zh-CN" sz="1800" dirty="0">
                <a:latin typeface="Helvetica" pitchFamily="2" charset="0"/>
              </a:rPr>
              <a:t> is a generic lightweight container.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9E95D0-6694-3947-9F5B-196DC6841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165474"/>
            <a:ext cx="2679700" cy="2654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CE649B-127E-F344-9B11-C19D6B778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5" y="2701944"/>
            <a:ext cx="4610100" cy="2032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713501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381978" y="858073"/>
            <a:ext cx="69821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1800" dirty="0">
                <a:latin typeface="Helvetica" pitchFamily="2" charset="0"/>
              </a:rPr>
              <a:t>Layout</a:t>
            </a:r>
            <a:r>
              <a:rPr lang="zh-CN" altLang="en-US" sz="1800" dirty="0">
                <a:latin typeface="Helvetica" pitchFamily="2" charset="0"/>
              </a:rPr>
              <a:t>：</a:t>
            </a:r>
            <a:r>
              <a:rPr lang="en-US" altLang="zh-CN" sz="1800" dirty="0">
                <a:latin typeface="Helvetica" pitchFamily="2" charset="0"/>
              </a:rPr>
              <a:t>A container uses a layout manager to control how to place it’s components.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Each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container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has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a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layout manager.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1800" dirty="0">
                <a:latin typeface="Helvetica" pitchFamily="2" charset="0"/>
              </a:rPr>
              <a:t>Java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layout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managers: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Helvetica" pitchFamily="2" charset="0"/>
              </a:rPr>
              <a:t>BorderLayout</a:t>
            </a:r>
            <a:r>
              <a:rPr lang="en-US" altLang="zh-CN" sz="1800" dirty="0">
                <a:latin typeface="Helvetica" pitchFamily="2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Helvetica" pitchFamily="2" charset="0"/>
              </a:rPr>
              <a:t>FlowLayout</a:t>
            </a:r>
            <a:r>
              <a:rPr lang="en-US" altLang="zh-CN" sz="1800" dirty="0">
                <a:latin typeface="Helvetica" pitchFamily="2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Helvetica" pitchFamily="2" charset="0"/>
              </a:rPr>
              <a:t>GridLayout</a:t>
            </a:r>
            <a:r>
              <a:rPr lang="en-US" altLang="zh-CN" sz="1800" dirty="0">
                <a:latin typeface="Helvetica" pitchFamily="2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Helvetica" pitchFamily="2" charset="0"/>
              </a:rPr>
              <a:t>BoxLayout</a:t>
            </a:r>
            <a:r>
              <a:rPr lang="en-US" altLang="zh-CN" sz="1800" dirty="0">
                <a:latin typeface="Helvetica" pitchFamily="2" charset="0"/>
              </a:rPr>
              <a:t>: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>
              <a:latin typeface="Helvetica" pitchFamily="2" charset="0"/>
            </a:endParaRPr>
          </a:p>
          <a:p>
            <a:endParaRPr lang="en-US" altLang="zh-CN" sz="1800" dirty="0">
              <a:latin typeface="Helvetica" pitchFamily="2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448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布局</a:t>
            </a:r>
            <a:r>
              <a:rPr kumimoji="1" lang="zh-CN" altLang="en-US" dirty="0">
                <a:latin typeface="+mn-ea"/>
                <a:ea typeface="+mn-ea"/>
              </a:rPr>
              <a:t>控件</a:t>
            </a:r>
            <a:r>
              <a:rPr kumimoji="1" lang="en-US" altLang="zh-CN" dirty="0">
                <a:latin typeface="+mn-ea"/>
                <a:ea typeface="+mn-ea"/>
              </a:rPr>
              <a:t> Layout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</a:rPr>
              <a:t>Components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11BF2B-5277-9C49-9E83-6F53A4477FDA}"/>
              </a:ext>
            </a:extLst>
          </p:cNvPr>
          <p:cNvSpPr/>
          <p:nvPr/>
        </p:nvSpPr>
        <p:spPr bwMode="auto">
          <a:xfrm>
            <a:off x="3829238" y="1580906"/>
            <a:ext cx="1728192" cy="1152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5053DE-F434-DC4D-8225-B05F78835545}"/>
              </a:ext>
            </a:extLst>
          </p:cNvPr>
          <p:cNvSpPr/>
          <p:nvPr/>
        </p:nvSpPr>
        <p:spPr bwMode="auto">
          <a:xfrm>
            <a:off x="4211960" y="1851670"/>
            <a:ext cx="936104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F54EDB-E3EC-A44A-9B51-A32DB7CFC73A}"/>
              </a:ext>
            </a:extLst>
          </p:cNvPr>
          <p:cNvSpPr/>
          <p:nvPr/>
        </p:nvSpPr>
        <p:spPr bwMode="auto">
          <a:xfrm>
            <a:off x="3829238" y="1580906"/>
            <a:ext cx="1728192" cy="2707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north</a:t>
            </a:r>
            <a:endParaRPr kumimoji="1" lang="zh-CN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BD5BAF-85E2-C34C-8E3D-45D6A5012C2B}"/>
              </a:ext>
            </a:extLst>
          </p:cNvPr>
          <p:cNvSpPr/>
          <p:nvPr/>
        </p:nvSpPr>
        <p:spPr bwMode="auto">
          <a:xfrm>
            <a:off x="3829238" y="2427734"/>
            <a:ext cx="1728192" cy="3053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11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10229C-2F64-CB44-AFFB-52EC9A534EB5}"/>
              </a:ext>
            </a:extLst>
          </p:cNvPr>
          <p:cNvSpPr txBox="1"/>
          <p:nvPr/>
        </p:nvSpPr>
        <p:spPr>
          <a:xfrm>
            <a:off x="3799224" y="2037658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/>
              <a:t>west</a:t>
            </a:r>
            <a:endParaRPr kumimoji="1" lang="zh-CN" altLang="en-US" sz="11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7CA596-A73D-9349-82A9-E7A707BD67F5}"/>
              </a:ext>
            </a:extLst>
          </p:cNvPr>
          <p:cNvSpPr txBox="1"/>
          <p:nvPr/>
        </p:nvSpPr>
        <p:spPr>
          <a:xfrm>
            <a:off x="4435394" y="2436782"/>
            <a:ext cx="489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/>
              <a:t>south</a:t>
            </a:r>
            <a:endParaRPr kumimoji="1" lang="zh-CN" altLang="en-US" sz="11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7B5818-88CF-5447-8CC9-F15DC320AF03}"/>
              </a:ext>
            </a:extLst>
          </p:cNvPr>
          <p:cNvSpPr txBox="1"/>
          <p:nvPr/>
        </p:nvSpPr>
        <p:spPr>
          <a:xfrm>
            <a:off x="5148064" y="2008897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/>
              <a:t>east</a:t>
            </a:r>
            <a:endParaRPr kumimoji="1" lang="zh-CN" altLang="en-US" sz="11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775AFF-5DD1-2A45-949F-C3C020A64108}"/>
              </a:ext>
            </a:extLst>
          </p:cNvPr>
          <p:cNvSpPr txBox="1"/>
          <p:nvPr/>
        </p:nvSpPr>
        <p:spPr>
          <a:xfrm>
            <a:off x="4435394" y="1999845"/>
            <a:ext cx="5277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/>
              <a:t>center</a:t>
            </a:r>
            <a:endParaRPr kumimoji="1" lang="zh-CN" altLang="en-US" sz="11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6CFFC82-B309-374B-88A6-72AF2CBDED7E}"/>
              </a:ext>
            </a:extLst>
          </p:cNvPr>
          <p:cNvGrpSpPr/>
          <p:nvPr/>
        </p:nvGrpSpPr>
        <p:grpSpPr>
          <a:xfrm>
            <a:off x="6570263" y="1655872"/>
            <a:ext cx="2016224" cy="625809"/>
            <a:chOff x="6570263" y="1655872"/>
            <a:chExt cx="2016224" cy="62580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FBB4ED8-F4B1-084E-9F16-7194BF5162D4}"/>
                </a:ext>
              </a:extLst>
            </p:cNvPr>
            <p:cNvSpPr/>
            <p:nvPr/>
          </p:nvSpPr>
          <p:spPr bwMode="auto">
            <a:xfrm>
              <a:off x="6570263" y="1655872"/>
              <a:ext cx="2016224" cy="62580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4C8EEA56-0F54-8B4A-BEA0-3A02EB1B6C1C}"/>
                </a:ext>
              </a:extLst>
            </p:cNvPr>
            <p:cNvSpPr/>
            <p:nvPr/>
          </p:nvSpPr>
          <p:spPr bwMode="auto">
            <a:xfrm>
              <a:off x="6732240" y="1707654"/>
              <a:ext cx="360040" cy="216024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A204743B-108F-0B4D-90B6-92D7D0CFFBBF}"/>
                </a:ext>
              </a:extLst>
            </p:cNvPr>
            <p:cNvSpPr/>
            <p:nvPr/>
          </p:nvSpPr>
          <p:spPr bwMode="auto">
            <a:xfrm>
              <a:off x="7164288" y="1700676"/>
              <a:ext cx="360040" cy="216024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3F64DCCE-BF0B-0247-8279-69A38518F2BC}"/>
                </a:ext>
              </a:extLst>
            </p:cNvPr>
            <p:cNvSpPr/>
            <p:nvPr/>
          </p:nvSpPr>
          <p:spPr bwMode="auto">
            <a:xfrm>
              <a:off x="7596336" y="1702166"/>
              <a:ext cx="360040" cy="216024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B7E9C4E4-EAAB-3E4C-BC3A-00F2D27788BA}"/>
                </a:ext>
              </a:extLst>
            </p:cNvPr>
            <p:cNvSpPr/>
            <p:nvPr/>
          </p:nvSpPr>
          <p:spPr bwMode="auto">
            <a:xfrm>
              <a:off x="8087556" y="1707654"/>
              <a:ext cx="360040" cy="216024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469455BD-BD81-1248-8E4D-DBC1DBDEDA96}"/>
                </a:ext>
              </a:extLst>
            </p:cNvPr>
            <p:cNvSpPr/>
            <p:nvPr/>
          </p:nvSpPr>
          <p:spPr bwMode="auto">
            <a:xfrm>
              <a:off x="7349417" y="1999845"/>
              <a:ext cx="360040" cy="216024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80D05070-2A26-5B41-8FF5-AF0AF84E8C11}"/>
              </a:ext>
            </a:extLst>
          </p:cNvPr>
          <p:cNvGraphicFramePr>
            <a:graphicFrameLocks noGrp="1"/>
          </p:cNvGraphicFramePr>
          <p:nvPr/>
        </p:nvGraphicFramePr>
        <p:xfrm>
          <a:off x="3799224" y="3363839"/>
          <a:ext cx="1758207" cy="1114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069">
                  <a:extLst>
                    <a:ext uri="{9D8B030D-6E8A-4147-A177-3AD203B41FA5}">
                      <a16:colId xmlns:a16="http://schemas.microsoft.com/office/drawing/2014/main" val="959998620"/>
                    </a:ext>
                  </a:extLst>
                </a:gridCol>
                <a:gridCol w="586069">
                  <a:extLst>
                    <a:ext uri="{9D8B030D-6E8A-4147-A177-3AD203B41FA5}">
                      <a16:colId xmlns:a16="http://schemas.microsoft.com/office/drawing/2014/main" val="4026322213"/>
                    </a:ext>
                  </a:extLst>
                </a:gridCol>
                <a:gridCol w="586069">
                  <a:extLst>
                    <a:ext uri="{9D8B030D-6E8A-4147-A177-3AD203B41FA5}">
                      <a16:colId xmlns:a16="http://schemas.microsoft.com/office/drawing/2014/main" val="45939634"/>
                    </a:ext>
                  </a:extLst>
                </a:gridCol>
              </a:tblGrid>
              <a:tr h="34821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625507"/>
                  </a:ext>
                </a:extLst>
              </a:tr>
              <a:tr h="34821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43888"/>
                  </a:ext>
                </a:extLst>
              </a:tr>
              <a:tr h="3829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05489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49BC99F1-23E1-B944-AD8B-65C521D4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45" y="3003798"/>
            <a:ext cx="2016224" cy="16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5444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575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+mn-ea"/>
                <a:ea typeface="+mn-ea"/>
              </a:rPr>
              <a:t>BorderLayout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</a:rPr>
              <a:t>Manager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228352" y="725809"/>
            <a:ext cx="8448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1600" dirty="0" err="1">
                <a:latin typeface="Helvetica" pitchFamily="2" charset="0"/>
              </a:rPr>
              <a:t>BorderLayout</a:t>
            </a:r>
            <a:r>
              <a:rPr lang="zh-CN" altLang="en-US" sz="1600" dirty="0">
                <a:latin typeface="Helvetica" pitchFamily="2" charset="0"/>
              </a:rPr>
              <a:t>：</a:t>
            </a:r>
            <a:r>
              <a:rPr lang="en-US" altLang="zh-CN" sz="1600" dirty="0">
                <a:latin typeface="Helvetica" pitchFamily="2" charset="0"/>
              </a:rPr>
              <a:t> A </a:t>
            </a:r>
            <a:r>
              <a:rPr lang="en-US" altLang="zh-CN" sz="1600" dirty="0" err="1">
                <a:latin typeface="Helvetica" pitchFamily="2" charset="0"/>
              </a:rPr>
              <a:t>BorderLayout</a:t>
            </a:r>
            <a:r>
              <a:rPr lang="en-US" altLang="zh-CN" sz="1600" dirty="0">
                <a:latin typeface="Helvetica" pitchFamily="2" charset="0"/>
              </a:rPr>
              <a:t> places components in up to five areas: top, bottom, left, right, and center.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1600" dirty="0">
              <a:latin typeface="Helvetica" pitchFamily="2" charset="0"/>
            </a:endParaRPr>
          </a:p>
          <a:p>
            <a:endParaRPr lang="en-US" altLang="zh-CN" sz="1600" dirty="0">
              <a:latin typeface="Helvetica" pitchFamily="2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90A251E-63B1-244E-82BF-9AD54FF76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09502"/>
            <a:ext cx="2900065" cy="202307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B194709-6BBE-4748-A6F5-579519F29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2" y="1530038"/>
            <a:ext cx="6451600" cy="14224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2A07ACB-BBCB-D94F-BA64-BDF863DDB6CA}"/>
              </a:ext>
            </a:extLst>
          </p:cNvPr>
          <p:cNvGrpSpPr/>
          <p:nvPr/>
        </p:nvGrpSpPr>
        <p:grpSpPr>
          <a:xfrm>
            <a:off x="957107" y="3180602"/>
            <a:ext cx="2246742" cy="1422401"/>
            <a:chOff x="3799224" y="1580906"/>
            <a:chExt cx="1758206" cy="115212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F5924E7-7CD7-4F4D-B021-4C2ABCF28E4A}"/>
                </a:ext>
              </a:extLst>
            </p:cNvPr>
            <p:cNvSpPr/>
            <p:nvPr/>
          </p:nvSpPr>
          <p:spPr bwMode="auto">
            <a:xfrm>
              <a:off x="3829238" y="1580906"/>
              <a:ext cx="1728192" cy="115212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1491BE-4E41-C644-8979-A42CF1920615}"/>
                </a:ext>
              </a:extLst>
            </p:cNvPr>
            <p:cNvSpPr/>
            <p:nvPr/>
          </p:nvSpPr>
          <p:spPr bwMode="auto">
            <a:xfrm>
              <a:off x="4211960" y="1851670"/>
              <a:ext cx="936104" cy="5760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34732A8-03A0-FA4B-832B-C27D3AA2B97B}"/>
                </a:ext>
              </a:extLst>
            </p:cNvPr>
            <p:cNvSpPr/>
            <p:nvPr/>
          </p:nvSpPr>
          <p:spPr bwMode="auto">
            <a:xfrm>
              <a:off x="3829238" y="1580906"/>
              <a:ext cx="1728192" cy="2707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north</a:t>
              </a:r>
              <a:endParaRPr kumimoji="1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E597FDF-173F-E745-953D-105151907B5D}"/>
                </a:ext>
              </a:extLst>
            </p:cNvPr>
            <p:cNvSpPr/>
            <p:nvPr/>
          </p:nvSpPr>
          <p:spPr bwMode="auto">
            <a:xfrm>
              <a:off x="3829238" y="2427734"/>
              <a:ext cx="1728192" cy="3053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3C91A1A-F326-3745-B569-6E3C7239B029}"/>
                </a:ext>
              </a:extLst>
            </p:cNvPr>
            <p:cNvSpPr txBox="1"/>
            <p:nvPr/>
          </p:nvSpPr>
          <p:spPr>
            <a:xfrm>
              <a:off x="3799224" y="2037658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/>
                <a:t>west</a:t>
              </a:r>
              <a:endParaRPr kumimoji="1" lang="zh-CN" altLang="en-US" sz="1100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534DBD9-E8E1-E543-B58F-88BEA5CE425E}"/>
                </a:ext>
              </a:extLst>
            </p:cNvPr>
            <p:cNvSpPr txBox="1"/>
            <p:nvPr/>
          </p:nvSpPr>
          <p:spPr>
            <a:xfrm>
              <a:off x="4435394" y="2436782"/>
              <a:ext cx="4892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/>
                <a:t>south</a:t>
              </a:r>
              <a:endParaRPr kumimoji="1" lang="zh-CN" altLang="en-US" sz="11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738040A-EC4C-474C-9DC7-92755FAA24A2}"/>
                </a:ext>
              </a:extLst>
            </p:cNvPr>
            <p:cNvSpPr txBox="1"/>
            <p:nvPr/>
          </p:nvSpPr>
          <p:spPr>
            <a:xfrm>
              <a:off x="5148064" y="2008897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/>
                <a:t>east</a:t>
              </a:r>
              <a:endParaRPr kumimoji="1" lang="zh-CN" altLang="en-US" sz="11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CDEA524-A1DD-184B-B520-0E2360CC0252}"/>
                </a:ext>
              </a:extLst>
            </p:cNvPr>
            <p:cNvSpPr txBox="1"/>
            <p:nvPr/>
          </p:nvSpPr>
          <p:spPr>
            <a:xfrm>
              <a:off x="4435394" y="1999845"/>
              <a:ext cx="5277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/>
                <a:t>center</a:t>
              </a:r>
              <a:endParaRPr kumimoji="1"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62031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575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+mn-ea"/>
                <a:ea typeface="+mn-ea"/>
              </a:rPr>
              <a:t>BorderLayout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</a:rPr>
              <a:t>Manager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228352" y="725809"/>
            <a:ext cx="8448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1600" dirty="0">
                <a:latin typeface="Helvetica" pitchFamily="2" charset="0"/>
              </a:rPr>
              <a:t>Implement Layout for Calculator.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1600" dirty="0">
              <a:latin typeface="Helvetica" pitchFamily="2" charset="0"/>
            </a:endParaRPr>
          </a:p>
          <a:p>
            <a:endParaRPr lang="en-US" altLang="zh-CN" sz="1600" dirty="0">
              <a:latin typeface="Helvetica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ACFEFE-6705-474F-9B3B-2DD70715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929114"/>
            <a:ext cx="2641600" cy="2641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A2027D-0225-FA4C-9DCC-378C1ECE0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5" y="1141307"/>
            <a:ext cx="4660900" cy="152400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B7D99F9-73A7-3A40-A101-4E3E1E3D95CF}"/>
              </a:ext>
            </a:extLst>
          </p:cNvPr>
          <p:cNvCxnSpPr/>
          <p:nvPr/>
        </p:nvCxnSpPr>
        <p:spPr bwMode="auto">
          <a:xfrm>
            <a:off x="4572000" y="1635646"/>
            <a:ext cx="129614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CC96501-7041-2F45-AAE3-9761B78F73DE}"/>
              </a:ext>
            </a:extLst>
          </p:cNvPr>
          <p:cNvCxnSpPr/>
          <p:nvPr/>
        </p:nvCxnSpPr>
        <p:spPr bwMode="auto">
          <a:xfrm>
            <a:off x="4932040" y="2355726"/>
            <a:ext cx="9361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EE57AE9-2F08-3B43-A01D-9C0CA4537B36}"/>
              </a:ext>
            </a:extLst>
          </p:cNvPr>
          <p:cNvGrpSpPr/>
          <p:nvPr/>
        </p:nvGrpSpPr>
        <p:grpSpPr>
          <a:xfrm>
            <a:off x="6551749" y="1450980"/>
            <a:ext cx="1130374" cy="1446339"/>
            <a:chOff x="6551749" y="1450980"/>
            <a:chExt cx="1130374" cy="1446339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E75D812-26A2-D94C-96BD-58094652C5D9}"/>
                </a:ext>
              </a:extLst>
            </p:cNvPr>
            <p:cNvSpPr txBox="1"/>
            <p:nvPr/>
          </p:nvSpPr>
          <p:spPr>
            <a:xfrm>
              <a:off x="6551749" y="1450980"/>
              <a:ext cx="1130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dirty="0" err="1"/>
                <a:t>JTextArea</a:t>
              </a:r>
              <a:endParaRPr kumimoji="1" lang="zh-CN" altLang="en-US" sz="18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5E7535C-5FFE-C343-B263-DADE30DCD6F6}"/>
                </a:ext>
              </a:extLst>
            </p:cNvPr>
            <p:cNvSpPr txBox="1"/>
            <p:nvPr/>
          </p:nvSpPr>
          <p:spPr>
            <a:xfrm>
              <a:off x="6651230" y="252798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dirty="0" err="1"/>
                <a:t>JPanel</a:t>
              </a:r>
              <a:endParaRPr kumimoji="1" lang="zh-CN" altLang="en-US" sz="1800" dirty="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19519FD-B785-0244-A85F-040CE58DB1F4}"/>
              </a:ext>
            </a:extLst>
          </p:cNvPr>
          <p:cNvGrpSpPr/>
          <p:nvPr/>
        </p:nvGrpSpPr>
        <p:grpSpPr>
          <a:xfrm>
            <a:off x="562821" y="2973560"/>
            <a:ext cx="4826839" cy="1807026"/>
            <a:chOff x="528869" y="2708940"/>
            <a:chExt cx="4826839" cy="180702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5B38FFD-BD71-0C4E-9683-F29617BC79BE}"/>
                </a:ext>
              </a:extLst>
            </p:cNvPr>
            <p:cNvSpPr/>
            <p:nvPr/>
          </p:nvSpPr>
          <p:spPr bwMode="auto">
            <a:xfrm>
              <a:off x="528869" y="3291830"/>
              <a:ext cx="2170923" cy="122413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03F9651D-112B-C54F-9755-733172FD0188}"/>
                </a:ext>
              </a:extLst>
            </p:cNvPr>
            <p:cNvCxnSpPr/>
            <p:nvPr/>
          </p:nvCxnSpPr>
          <p:spPr bwMode="auto">
            <a:xfrm flipV="1">
              <a:off x="528869" y="3570714"/>
              <a:ext cx="2170923" cy="1926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81F7028-EFC2-D941-93FF-9540DDD865D2}"/>
                </a:ext>
              </a:extLst>
            </p:cNvPr>
            <p:cNvCxnSpPr/>
            <p:nvPr/>
          </p:nvCxnSpPr>
          <p:spPr bwMode="auto">
            <a:xfrm>
              <a:off x="1107737" y="3589978"/>
              <a:ext cx="0" cy="9259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025AB5F-8354-874E-B33C-66D63AA0B973}"/>
                </a:ext>
              </a:extLst>
            </p:cNvPr>
            <p:cNvSpPr/>
            <p:nvPr/>
          </p:nvSpPr>
          <p:spPr bwMode="auto">
            <a:xfrm>
              <a:off x="3419873" y="3291830"/>
              <a:ext cx="1935835" cy="122413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6E02E83D-45B9-5345-8E9A-8CEC19BC0B3F}"/>
                </a:ext>
              </a:extLst>
            </p:cNvPr>
            <p:cNvCxnSpPr/>
            <p:nvPr/>
          </p:nvCxnSpPr>
          <p:spPr bwMode="auto">
            <a:xfrm>
              <a:off x="3419873" y="3570714"/>
              <a:ext cx="193583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1BA312EF-EC93-C846-9623-BF85DB9B13F4}"/>
                </a:ext>
              </a:extLst>
            </p:cNvPr>
            <p:cNvCxnSpPr/>
            <p:nvPr/>
          </p:nvCxnSpPr>
          <p:spPr bwMode="auto">
            <a:xfrm>
              <a:off x="3419873" y="4283281"/>
              <a:ext cx="193583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47D3D7C-3F04-EC47-A90E-059051782A97}"/>
                </a:ext>
              </a:extLst>
            </p:cNvPr>
            <p:cNvSpPr txBox="1"/>
            <p:nvPr/>
          </p:nvSpPr>
          <p:spPr>
            <a:xfrm>
              <a:off x="1357276" y="2708940"/>
              <a:ext cx="3480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Layout with </a:t>
              </a:r>
              <a:r>
                <a:rPr lang="en-US" altLang="zh-CN" dirty="0" err="1"/>
                <a:t>BorderLayout</a:t>
              </a:r>
              <a:endParaRPr kumimoji="1"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392B7D3-4ECA-0442-98F6-CC38E1BAEDEB}"/>
              </a:ext>
            </a:extLst>
          </p:cNvPr>
          <p:cNvGrpSpPr/>
          <p:nvPr/>
        </p:nvGrpSpPr>
        <p:grpSpPr>
          <a:xfrm>
            <a:off x="562821" y="3454488"/>
            <a:ext cx="1753461" cy="982193"/>
            <a:chOff x="528869" y="3189868"/>
            <a:chExt cx="1753461" cy="982193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68D373B-C1CA-2B41-929E-B84734DEBE16}"/>
                </a:ext>
              </a:extLst>
            </p:cNvPr>
            <p:cNvSpPr txBox="1"/>
            <p:nvPr/>
          </p:nvSpPr>
          <p:spPr>
            <a:xfrm>
              <a:off x="1369435" y="3189868"/>
              <a:ext cx="724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north</a:t>
              </a:r>
              <a:endParaRPr kumimoji="1" lang="zh-CN" altLang="en-US" sz="20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61B3A8C-DEC5-EB46-8E0B-B1761511BAA7}"/>
                </a:ext>
              </a:extLst>
            </p:cNvPr>
            <p:cNvSpPr txBox="1"/>
            <p:nvPr/>
          </p:nvSpPr>
          <p:spPr>
            <a:xfrm>
              <a:off x="528869" y="3771951"/>
              <a:ext cx="654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west</a:t>
              </a:r>
              <a:endParaRPr kumimoji="1" lang="zh-CN" altLang="en-US" sz="20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9C914C0-9AD3-9847-ACF1-2661442EE51F}"/>
                </a:ext>
              </a:extLst>
            </p:cNvPr>
            <p:cNvSpPr txBox="1"/>
            <p:nvPr/>
          </p:nvSpPr>
          <p:spPr>
            <a:xfrm>
              <a:off x="1472493" y="3771951"/>
              <a:ext cx="809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center</a:t>
              </a:r>
              <a:endParaRPr kumimoji="1" lang="zh-CN" altLang="en-US" sz="2000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C140E11-56A3-D74D-8FFF-35AABFC27A33}"/>
              </a:ext>
            </a:extLst>
          </p:cNvPr>
          <p:cNvGrpSpPr/>
          <p:nvPr/>
        </p:nvGrpSpPr>
        <p:grpSpPr>
          <a:xfrm>
            <a:off x="4061831" y="3454488"/>
            <a:ext cx="809837" cy="1382303"/>
            <a:chOff x="4027879" y="3189868"/>
            <a:chExt cx="809837" cy="1382303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FA9A662-3E1F-4643-A656-6311FD6FCF3A}"/>
                </a:ext>
              </a:extLst>
            </p:cNvPr>
            <p:cNvSpPr txBox="1"/>
            <p:nvPr/>
          </p:nvSpPr>
          <p:spPr>
            <a:xfrm>
              <a:off x="4027879" y="3671333"/>
              <a:ext cx="809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center</a:t>
              </a:r>
              <a:endParaRPr kumimoji="1" lang="zh-CN" altLang="en-US" sz="2000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B7C8FE4-7D2F-C946-9312-D97556B1E20A}"/>
                </a:ext>
              </a:extLst>
            </p:cNvPr>
            <p:cNvSpPr txBox="1"/>
            <p:nvPr/>
          </p:nvSpPr>
          <p:spPr>
            <a:xfrm>
              <a:off x="4089965" y="3189868"/>
              <a:ext cx="724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north</a:t>
              </a:r>
              <a:endParaRPr kumimoji="1" lang="zh-CN" altLang="en-US" sz="200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73435AA-97B7-1D42-A1CD-90E5751D8F39}"/>
                </a:ext>
              </a:extLst>
            </p:cNvPr>
            <p:cNvSpPr txBox="1"/>
            <p:nvPr/>
          </p:nvSpPr>
          <p:spPr>
            <a:xfrm>
              <a:off x="4063146" y="4172061"/>
              <a:ext cx="7393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south</a:t>
              </a:r>
              <a:endParaRPr kumimoji="1"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8665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21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+mn-ea"/>
                <a:ea typeface="+mn-ea"/>
              </a:rPr>
              <a:t>Grid</a:t>
            </a:r>
            <a:r>
              <a:rPr kumimoji="1" lang="en-US" altLang="zh-CN" dirty="0" err="1">
                <a:latin typeface="+mn-ea"/>
                <a:ea typeface="+mn-ea"/>
              </a:rPr>
              <a:t>Layout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</a:rPr>
              <a:t>Manager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228352" y="725809"/>
            <a:ext cx="8448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Helvetica" pitchFamily="2" charset="0"/>
              </a:rPr>
              <a:t>A </a:t>
            </a:r>
            <a:r>
              <a:rPr lang="en-US" altLang="zh-CN" sz="2000" dirty="0" err="1">
                <a:latin typeface="Helvetica" pitchFamily="2" charset="0"/>
              </a:rPr>
              <a:t>GridLayout</a:t>
            </a:r>
            <a:r>
              <a:rPr lang="en-US" altLang="zh-CN" sz="2000" dirty="0">
                <a:latin typeface="Helvetica" pitchFamily="2" charset="0"/>
              </a:rPr>
              <a:t> object places components in a grid of cells. Each component takes all the available space within its cell, and each cell is exactly the same size. </a:t>
            </a:r>
          </a:p>
          <a:p>
            <a:endParaRPr lang="en-US" altLang="zh-CN" sz="2000" dirty="0">
              <a:latin typeface="Helvetica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ACFEFE-6705-474F-9B3B-2DD70715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851670"/>
            <a:ext cx="2641600" cy="2641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8D8DAA-9782-884C-A922-48F91C30A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5" y="1707654"/>
            <a:ext cx="4076361" cy="324036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15805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27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+mn-ea"/>
                <a:ea typeface="+mn-ea"/>
              </a:rPr>
              <a:t>Fl</a:t>
            </a:r>
            <a:r>
              <a:rPr lang="en-US" altLang="zh-CN" dirty="0" err="1">
                <a:latin typeface="+mn-ea"/>
                <a:ea typeface="+mn-ea"/>
              </a:rPr>
              <a:t>ow</a:t>
            </a:r>
            <a:r>
              <a:rPr kumimoji="1" lang="en-US" altLang="zh-CN" dirty="0" err="1">
                <a:latin typeface="+mn-ea"/>
                <a:ea typeface="+mn-ea"/>
              </a:rPr>
              <a:t>Layout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kumimoji="1" lang="en-US" altLang="zh-CN" dirty="0">
                <a:latin typeface="+mn-ea"/>
                <a:ea typeface="+mn-ea"/>
              </a:rPr>
              <a:t>Manager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228352" y="725809"/>
            <a:ext cx="844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1800" dirty="0">
                <a:latin typeface="Helvetica" pitchFamily="2" charset="0"/>
              </a:rPr>
              <a:t>The </a:t>
            </a:r>
            <a:r>
              <a:rPr lang="en-US" altLang="zh-CN" sz="1800" dirty="0" err="1">
                <a:latin typeface="Helvetica" pitchFamily="2" charset="0"/>
              </a:rPr>
              <a:t>FlowLayout</a:t>
            </a:r>
            <a:r>
              <a:rPr lang="en-US" altLang="zh-CN" sz="1800" dirty="0">
                <a:latin typeface="Helvetica" pitchFamily="2" charset="0"/>
              </a:rPr>
              <a:t> class puts components in a row, sized at their preferred size. If the horizontal space in the container is too small to put all the components in one row, the </a:t>
            </a:r>
            <a:r>
              <a:rPr lang="en-US" altLang="zh-CN" sz="1800" dirty="0" err="1">
                <a:latin typeface="Helvetica" pitchFamily="2" charset="0"/>
              </a:rPr>
              <a:t>FlowLayout</a:t>
            </a:r>
            <a:r>
              <a:rPr lang="en-US" altLang="zh-CN" sz="1800" dirty="0">
                <a:latin typeface="Helvetica" pitchFamily="2" charset="0"/>
              </a:rPr>
              <a:t> class uses multiple rows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7DD002-6C7B-7641-BDA2-95CD08E6E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5" y="1707654"/>
            <a:ext cx="3908491" cy="319884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AAB80F-D9F8-6846-917C-7F6ABB8E9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37" y="1685727"/>
            <a:ext cx="4181371" cy="14530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A095BE2-D813-CA42-B4FB-E423D5D6E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313945"/>
            <a:ext cx="1440160" cy="15925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0B4318A-A729-3544-8982-776768A9C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23" y="3352010"/>
            <a:ext cx="2016224" cy="15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80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752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事件处理 </a:t>
            </a:r>
            <a:r>
              <a:rPr kumimoji="1" lang="en-US" altLang="zh-CN" dirty="0">
                <a:latin typeface="+mn-ea"/>
                <a:ea typeface="+mn-ea"/>
              </a:rPr>
              <a:t>Event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kumimoji="1" lang="en-US" altLang="zh-CN" dirty="0">
                <a:latin typeface="+mn-ea"/>
                <a:ea typeface="+mn-ea"/>
              </a:rPr>
              <a:t>Handling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228352" y="725809"/>
            <a:ext cx="8448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Helvetica" pitchFamily="2" charset="0"/>
              </a:rPr>
              <a:t>用户在</a:t>
            </a:r>
            <a:r>
              <a:rPr lang="en-US" altLang="zh-CN" sz="1800" dirty="0">
                <a:latin typeface="Helvetica" pitchFamily="2" charset="0"/>
              </a:rPr>
              <a:t>GUI</a:t>
            </a:r>
            <a:r>
              <a:rPr lang="zh-CN" altLang="en-US" sz="1800" dirty="0">
                <a:latin typeface="Helvetica" pitchFamily="2" charset="0"/>
              </a:rPr>
              <a:t>程序中，通过键盘输入和鼠标点击与程序进行交互。</a:t>
            </a:r>
            <a:endParaRPr lang="en-US" altLang="zh-CN" sz="18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Helvetica" pitchFamily="2" charset="0"/>
              </a:rPr>
              <a:t>用户的一个交互动作，称为一个</a:t>
            </a:r>
            <a:r>
              <a:rPr lang="zh-CN" altLang="en-US" sz="1800" b="1" dirty="0">
                <a:latin typeface="Helvetica" pitchFamily="2" charset="0"/>
              </a:rPr>
              <a:t>事件</a:t>
            </a:r>
            <a:r>
              <a:rPr lang="zh-CN" altLang="en-US" sz="1800" dirty="0">
                <a:latin typeface="Helvetica" pitchFamily="2" charset="0"/>
              </a:rPr>
              <a:t>（</a:t>
            </a:r>
            <a:r>
              <a:rPr lang="en-US" altLang="zh-CN" sz="1800" dirty="0">
                <a:latin typeface="Helvetica" pitchFamily="2" charset="0"/>
              </a:rPr>
              <a:t>event</a:t>
            </a:r>
            <a:r>
              <a:rPr lang="zh-CN" altLang="en-US" sz="1800" dirty="0">
                <a:latin typeface="Helvetica" pitchFamily="2" charset="0"/>
              </a:rPr>
              <a:t>），比如：点击一个按钮。</a:t>
            </a:r>
            <a:endParaRPr lang="en-US" altLang="zh-CN" sz="18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Helvetica" pitchFamily="2" charset="0"/>
              </a:rPr>
              <a:t>能够引发事件的控件，称为</a:t>
            </a:r>
            <a:r>
              <a:rPr lang="zh-CN" altLang="en-US" sz="1800" b="1" dirty="0">
                <a:latin typeface="Helvetica" pitchFamily="2" charset="0"/>
              </a:rPr>
              <a:t>事件源</a:t>
            </a:r>
            <a:r>
              <a:rPr lang="zh-CN" altLang="en-US" sz="1800" dirty="0">
                <a:latin typeface="Helvetica" pitchFamily="2" charset="0"/>
              </a:rPr>
              <a:t>，比如一个按钮，一个菜单；</a:t>
            </a:r>
            <a:endParaRPr lang="en-US" altLang="zh-CN" sz="18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Helvetica" pitchFamily="2" charset="0"/>
              </a:rPr>
              <a:t>每个事件源提供了方法来注册</a:t>
            </a:r>
            <a:r>
              <a:rPr lang="zh-CN" altLang="en-US" sz="1800" b="1" dirty="0">
                <a:latin typeface="Helvetica" pitchFamily="2" charset="0"/>
              </a:rPr>
              <a:t>事件监听器</a:t>
            </a:r>
            <a:r>
              <a:rPr lang="zh-CN" altLang="en-US" sz="1800" dirty="0">
                <a:latin typeface="Helvetica" pitchFamily="2" charset="0"/>
              </a:rPr>
              <a:t>，对事件作出响应；</a:t>
            </a:r>
            <a:endParaRPr lang="en-US" altLang="zh-CN" sz="18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Helvetica" pitchFamily="2" charset="0"/>
              </a:rPr>
              <a:t>事件监听器是一个实现了</a:t>
            </a:r>
            <a:r>
              <a:rPr lang="zh-CN" altLang="en-US" sz="1800" b="1" dirty="0">
                <a:latin typeface="Helvetica" pitchFamily="2" charset="0"/>
              </a:rPr>
              <a:t>监听器接口</a:t>
            </a:r>
            <a:r>
              <a:rPr lang="zh-CN" altLang="en-US" sz="1800" dirty="0">
                <a:latin typeface="Helvetica" pitchFamily="2" charset="0"/>
              </a:rPr>
              <a:t>的对象；</a:t>
            </a:r>
            <a:endParaRPr lang="en-US" altLang="zh-CN" sz="18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Helvetica" pitchFamily="2" charset="0"/>
              </a:rPr>
              <a:t>当一个事件发生时，事件源将事件对象发送给事件监听器。</a:t>
            </a:r>
            <a:endParaRPr lang="en-US" altLang="zh-CN" sz="1800" dirty="0">
              <a:latin typeface="Helvetica" pitchFamily="2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A28A47E-099C-EC4A-9306-1A23F1DC383B}"/>
              </a:ext>
            </a:extLst>
          </p:cNvPr>
          <p:cNvGrpSpPr/>
          <p:nvPr/>
        </p:nvGrpSpPr>
        <p:grpSpPr>
          <a:xfrm>
            <a:off x="1619672" y="2953305"/>
            <a:ext cx="4976723" cy="1541175"/>
            <a:chOff x="1619672" y="2953305"/>
            <a:chExt cx="4976723" cy="15411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16AF04B-7DCB-8640-A978-EF889362373E}"/>
                </a:ext>
              </a:extLst>
            </p:cNvPr>
            <p:cNvSpPr/>
            <p:nvPr/>
          </p:nvSpPr>
          <p:spPr bwMode="auto">
            <a:xfrm>
              <a:off x="1619672" y="3792463"/>
              <a:ext cx="1582600" cy="6252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Event Source</a:t>
              </a:r>
              <a:endPara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BB4D272-F24E-F744-90AA-072093682D8B}"/>
                </a:ext>
              </a:extLst>
            </p:cNvPr>
            <p:cNvSpPr/>
            <p:nvPr/>
          </p:nvSpPr>
          <p:spPr bwMode="auto">
            <a:xfrm>
              <a:off x="4834629" y="3858524"/>
              <a:ext cx="1761766" cy="50405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Event</a:t>
              </a:r>
              <a:r>
                <a:rPr kumimoji="1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 </a:t>
              </a:r>
              <a:r>
                <a:rPr kumimoji="1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Listener</a:t>
              </a:r>
              <a:endPara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1F8750A1-0EB4-F24B-B0CA-B9686FBEE9D9}"/>
                </a:ext>
              </a:extLst>
            </p:cNvPr>
            <p:cNvCxnSpPr/>
            <p:nvPr/>
          </p:nvCxnSpPr>
          <p:spPr bwMode="auto">
            <a:xfrm flipH="1">
              <a:off x="3346288" y="4181186"/>
              <a:ext cx="138979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A3677D4D-43A5-C940-898F-97678CD7481E}"/>
                </a:ext>
              </a:extLst>
            </p:cNvPr>
            <p:cNvCxnSpPr/>
            <p:nvPr/>
          </p:nvCxnSpPr>
          <p:spPr bwMode="auto">
            <a:xfrm>
              <a:off x="3379292" y="4020273"/>
              <a:ext cx="129614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821CF07-C411-C544-A48D-3310BCBF0CEE}"/>
                </a:ext>
              </a:extLst>
            </p:cNvPr>
            <p:cNvSpPr txBox="1"/>
            <p:nvPr/>
          </p:nvSpPr>
          <p:spPr>
            <a:xfrm>
              <a:off x="3706346" y="415592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注册</a:t>
              </a:r>
              <a:endParaRPr kumimoji="1" lang="zh-CN" altLang="en-US" sz="1600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9A7951-544A-4944-8509-CEFC2BC4A0B0}"/>
                </a:ext>
              </a:extLst>
            </p:cNvPr>
            <p:cNvSpPr txBox="1"/>
            <p:nvPr/>
          </p:nvSpPr>
          <p:spPr>
            <a:xfrm>
              <a:off x="3538485" y="372387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/>
                <a:t>事件对象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BCC1BAA-EDFE-804B-953E-5D2728D8AB8A}"/>
                </a:ext>
              </a:extLst>
            </p:cNvPr>
            <p:cNvSpPr/>
            <p:nvPr/>
          </p:nvSpPr>
          <p:spPr bwMode="auto">
            <a:xfrm>
              <a:off x="4923423" y="2953305"/>
              <a:ext cx="1584176" cy="43204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Event</a:t>
              </a:r>
              <a:r>
                <a:rPr kumimoji="1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 </a:t>
              </a:r>
              <a:r>
                <a:rPr kumimoji="1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Interface</a:t>
              </a:r>
              <a:endPara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" name="左箭头 20">
              <a:extLst>
                <a:ext uri="{FF2B5EF4-FFF2-40B4-BE49-F238E27FC236}">
                  <a16:creationId xmlns:a16="http://schemas.microsoft.com/office/drawing/2014/main" id="{E993D315-8D7C-B14A-9F43-5FA26E52E8C3}"/>
                </a:ext>
              </a:extLst>
            </p:cNvPr>
            <p:cNvSpPr/>
            <p:nvPr/>
          </p:nvSpPr>
          <p:spPr bwMode="auto">
            <a:xfrm rot="5400000">
              <a:off x="5543695" y="3570331"/>
              <a:ext cx="343633" cy="103216"/>
            </a:xfrm>
            <a:prstGeom prst="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594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按钮事件监听器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228352" y="725809"/>
            <a:ext cx="8448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Helvetica" pitchFamily="2" charset="0"/>
              </a:rPr>
              <a:t>用户点击数字</a:t>
            </a:r>
            <a:r>
              <a:rPr lang="en-US" altLang="zh-CN" sz="1800" dirty="0">
                <a:latin typeface="Helvetica" pitchFamily="2" charset="0"/>
              </a:rPr>
              <a:t>0-9</a:t>
            </a:r>
            <a:r>
              <a:rPr lang="zh-CN" altLang="en-US" sz="1800" dirty="0">
                <a:latin typeface="Helvetica" pitchFamily="2" charset="0"/>
              </a:rPr>
              <a:t>，</a:t>
            </a:r>
            <a:r>
              <a:rPr lang="en-US" altLang="zh-CN" sz="1800" dirty="0">
                <a:latin typeface="Helvetica" pitchFamily="2" charset="0"/>
              </a:rPr>
              <a:t>’+’,’-’,’*’,’/’ </a:t>
            </a:r>
            <a:r>
              <a:rPr lang="zh-CN" altLang="en-US" sz="1800" dirty="0">
                <a:latin typeface="Helvetica" pitchFamily="2" charset="0"/>
              </a:rPr>
              <a:t>文本框显示按钮对应的字符</a:t>
            </a:r>
            <a:endParaRPr lang="en-US" altLang="zh-CN" sz="18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Helvetica" pitchFamily="2" charset="0"/>
              </a:rPr>
              <a:t>用户点击‘</a:t>
            </a:r>
            <a:r>
              <a:rPr lang="en-US" altLang="zh-CN" sz="1800" dirty="0">
                <a:latin typeface="Helvetica" pitchFamily="2" charset="0"/>
              </a:rPr>
              <a:t>=</a:t>
            </a:r>
            <a:r>
              <a:rPr lang="zh-CN" altLang="en-US" sz="1800" dirty="0">
                <a:latin typeface="Helvetica" pitchFamily="2" charset="0"/>
              </a:rPr>
              <a:t>’时，计算已输入的计算式的值</a:t>
            </a:r>
            <a:endParaRPr lang="en-US" altLang="zh-CN" sz="18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Helvetica" pitchFamily="2" charset="0"/>
              </a:rPr>
              <a:t>用户点击‘</a:t>
            </a:r>
            <a:r>
              <a:rPr lang="en-US" altLang="zh-CN" sz="1800" dirty="0">
                <a:latin typeface="Helvetica" pitchFamily="2" charset="0"/>
              </a:rPr>
              <a:t>C</a:t>
            </a:r>
            <a:r>
              <a:rPr lang="zh-CN" altLang="en-US" sz="1800" dirty="0">
                <a:latin typeface="Helvetica" pitchFamily="2" charset="0"/>
              </a:rPr>
              <a:t>’时，清除已输入的公式</a:t>
            </a:r>
            <a:endParaRPr lang="en-US" altLang="zh-CN" sz="18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>
              <a:latin typeface="Helvetica" pitchFamily="2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1924762-6EF7-5A4E-AA3C-67A50A05A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725809"/>
            <a:ext cx="2319961" cy="23199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91ACAF-7FF8-D04A-A185-AF79F1A25AC2}"/>
              </a:ext>
            </a:extLst>
          </p:cNvPr>
          <p:cNvSpPr txBox="1"/>
          <p:nvPr/>
        </p:nvSpPr>
        <p:spPr>
          <a:xfrm>
            <a:off x="381978" y="2024288"/>
            <a:ext cx="406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/>
              <a:t>JButton</a:t>
            </a:r>
            <a:r>
              <a:rPr lang="en-US" altLang="zh-CN" sz="1800" dirty="0"/>
              <a:t> </a:t>
            </a:r>
            <a:r>
              <a:rPr lang="zh-CN" altLang="en-US" sz="1800" dirty="0"/>
              <a:t>动作事件</a:t>
            </a:r>
            <a:r>
              <a:rPr kumimoji="1" lang="zh-CN" altLang="en-US" sz="1800" dirty="0"/>
              <a:t>监听器 </a:t>
            </a:r>
            <a:r>
              <a:rPr kumimoji="1" lang="en-US" altLang="zh-CN" sz="1800" dirty="0"/>
              <a:t>ActionListener</a:t>
            </a:r>
            <a:endParaRPr kumimoji="1" lang="zh-CN" alt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03C6A6-5B2B-2B4D-AD4D-810721267504}"/>
              </a:ext>
            </a:extLst>
          </p:cNvPr>
          <p:cNvSpPr/>
          <p:nvPr/>
        </p:nvSpPr>
        <p:spPr>
          <a:xfrm>
            <a:off x="397134" y="2650372"/>
            <a:ext cx="5462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F0055"/>
                </a:solidFill>
                <a:latin typeface="Helvetica" pitchFamily="2" charset="0"/>
              </a:rPr>
              <a:t>public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Helvetica" pitchFamily="2" charset="0"/>
              </a:rPr>
              <a:t>void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dirty="0" err="1">
                <a:latin typeface="Helvetica" pitchFamily="2" charset="0"/>
              </a:rPr>
              <a:t>addActionListener</a:t>
            </a:r>
            <a:r>
              <a:rPr lang="en-US" altLang="zh-CN" sz="1800" dirty="0">
                <a:latin typeface="Helvetica" pitchFamily="2" charset="0"/>
              </a:rPr>
              <a:t>(ActionListener </a:t>
            </a:r>
            <a:r>
              <a:rPr lang="en-US" altLang="zh-CN" sz="1800" dirty="0">
                <a:solidFill>
                  <a:srgbClr val="6A3E3E"/>
                </a:solidFill>
                <a:latin typeface="Helvetica" pitchFamily="2" charset="0"/>
              </a:rPr>
              <a:t>l</a:t>
            </a:r>
            <a:r>
              <a:rPr lang="en-US" altLang="zh-CN" sz="1800" dirty="0">
                <a:latin typeface="Helvetica" pitchFamily="2" charset="0"/>
              </a:rPr>
              <a:t>)</a:t>
            </a:r>
            <a:endParaRPr lang="en-US" altLang="zh-CN" sz="1800" dirty="0">
              <a:effectLst/>
              <a:latin typeface="Helvetica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B1EAF51-C90F-8146-853A-AA7277C9A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210187"/>
            <a:ext cx="4896544" cy="18551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619B24C-666F-51FE-6DC1-43D6A7D5632C}"/>
              </a:ext>
            </a:extLst>
          </p:cNvPr>
          <p:cNvSpPr txBox="1"/>
          <p:nvPr/>
        </p:nvSpPr>
        <p:spPr>
          <a:xfrm>
            <a:off x="6300192" y="4011910"/>
            <a:ext cx="172354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函数式接口</a:t>
            </a:r>
            <a:endParaRPr kumimoji="1" lang="zh-CN" altLang="en-US" dirty="0"/>
          </a:p>
        </p:txBody>
      </p:sp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615D77FA-0FFC-3C2F-CBC5-0B70419A4BB7}"/>
              </a:ext>
            </a:extLst>
          </p:cNvPr>
          <p:cNvCxnSpPr>
            <a:stCxn id="2" idx="1"/>
          </p:cNvCxnSpPr>
          <p:nvPr/>
        </p:nvCxnSpPr>
        <p:spPr bwMode="auto">
          <a:xfrm rot="10800000">
            <a:off x="4932040" y="3939903"/>
            <a:ext cx="1368152" cy="302841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50947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273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Java </a:t>
            </a:r>
            <a:r>
              <a:rPr kumimoji="1" lang="zh-CN" altLang="en-US" dirty="0">
                <a:latin typeface="+mn-ea"/>
                <a:ea typeface="+mn-ea"/>
              </a:rPr>
              <a:t>图形界面编程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346941" y="915566"/>
            <a:ext cx="82712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/>
              <a:t>Java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1.0</a:t>
            </a:r>
            <a:r>
              <a:rPr kumimoji="1" lang="zh-CN" altLang="en-US" sz="2000" dirty="0"/>
              <a:t>：抽象窗口工具包 </a:t>
            </a:r>
            <a:r>
              <a:rPr kumimoji="1" lang="en-US" altLang="zh-CN" sz="2000" dirty="0"/>
              <a:t>AWT</a:t>
            </a:r>
            <a:r>
              <a:rPr kumimoji="1" lang="zh-CN" altLang="en-US" sz="2000" dirty="0"/>
              <a:t>。</a:t>
            </a:r>
            <a:endParaRPr kumimoji="1" lang="en-US" altLang="zh-CN" sz="2000" dirty="0"/>
          </a:p>
          <a:p>
            <a:r>
              <a:rPr lang="zh-CN" altLang="en-US" sz="2000" dirty="0"/>
              <a:t>     </a:t>
            </a:r>
            <a:r>
              <a:rPr lang="en-US" altLang="zh-CN" sz="2000" dirty="0"/>
              <a:t> What should have been “write once, run anywhere” turned into “write many times, debug everywhere.”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/>
              <a:t>Java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1.2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Swing</a:t>
            </a:r>
            <a:r>
              <a:rPr kumimoji="1" lang="zh-CN" altLang="en-US" sz="2000" dirty="0"/>
              <a:t> 用户界面库。</a:t>
            </a:r>
            <a:endParaRPr kumimoji="1" lang="en-US" altLang="zh-CN" sz="2000" dirty="0"/>
          </a:p>
          <a:p>
            <a:r>
              <a:rPr lang="en-US" altLang="zh-CN" sz="2000" dirty="0"/>
              <a:t>    It was not to use the native controls, but to paint its own.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/>
              <a:t>Java</a:t>
            </a:r>
            <a:r>
              <a:rPr kumimoji="1" lang="zh-CN" altLang="en-US" sz="2000" dirty="0"/>
              <a:t> </a:t>
            </a:r>
            <a:r>
              <a:rPr lang="en-US" altLang="zh-CN" sz="2000" dirty="0"/>
              <a:t>7-10</a:t>
            </a:r>
            <a:r>
              <a:rPr kumimoji="1" lang="zh-CN" altLang="en-US" sz="2000" dirty="0"/>
              <a:t>： </a:t>
            </a:r>
            <a:r>
              <a:rPr kumimoji="1" lang="en-US" altLang="zh-CN" sz="2000" dirty="0"/>
              <a:t>JavaFX</a:t>
            </a:r>
            <a:r>
              <a:rPr kumimoji="1" lang="zh-CN" altLang="en-US" sz="2000" dirty="0"/>
              <a:t>工具包</a:t>
            </a:r>
            <a:r>
              <a:rPr lang="zh-CN" altLang="en-US" sz="2000" dirty="0"/>
              <a:t>，包含在</a:t>
            </a:r>
            <a:r>
              <a:rPr lang="en-US" altLang="zh-CN" sz="2000" dirty="0"/>
              <a:t>JDK</a:t>
            </a:r>
            <a:r>
              <a:rPr lang="zh-CN" altLang="en-US" sz="2000" dirty="0"/>
              <a:t>中。</a:t>
            </a:r>
            <a:endParaRPr kumimoji="1"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/>
              <a:t>Java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11</a:t>
            </a:r>
            <a:r>
              <a:rPr kumimoji="1" lang="zh-CN" altLang="en-US" sz="2000" dirty="0"/>
              <a:t>： 不再包含</a:t>
            </a:r>
            <a:r>
              <a:rPr kumimoji="1" lang="en-US" altLang="zh-CN" sz="2000" dirty="0"/>
              <a:t>JavaFX</a:t>
            </a:r>
            <a:r>
              <a:rPr kumimoji="1"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226970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ActionListener</a:t>
            </a:r>
            <a:r>
              <a:rPr kumimoji="1" lang="zh-CN" altLang="en-US" dirty="0">
                <a:latin typeface="+mn-ea"/>
                <a:ea typeface="+mn-ea"/>
              </a:rPr>
              <a:t>事件监听器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228352" y="725809"/>
            <a:ext cx="8448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b="0" i="0" dirty="0">
                <a:solidFill>
                  <a:srgbClr val="474747"/>
                </a:solidFill>
                <a:effectLst/>
                <a:latin typeface="DejaVu Serif"/>
              </a:rPr>
              <a:t>The listener interface for receiving action events. The class that is interested in processing an action event implements this interface, and the object created with that class is registered with a component, using the component's </a:t>
            </a:r>
            <a:r>
              <a:rPr lang="en-US" altLang="zh-CN" sz="2000" b="1" dirty="0" err="1">
                <a:solidFill>
                  <a:srgbClr val="0070C0"/>
                </a:solidFill>
              </a:rPr>
              <a:t>addActionListener</a:t>
            </a:r>
            <a:r>
              <a:rPr lang="en-US" altLang="zh-CN" sz="2000" b="0" i="0" dirty="0">
                <a:solidFill>
                  <a:srgbClr val="474747"/>
                </a:solidFill>
                <a:effectLst/>
                <a:latin typeface="DejaVu Serif"/>
              </a:rPr>
              <a:t> method.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b="0" i="0" dirty="0">
                <a:solidFill>
                  <a:srgbClr val="474747"/>
                </a:solidFill>
                <a:effectLst/>
                <a:latin typeface="DejaVu Serif"/>
              </a:rPr>
              <a:t>When the action event occurs, that object's </a:t>
            </a:r>
            <a:r>
              <a:rPr lang="en-US" altLang="zh-CN" sz="2000" b="1" dirty="0" err="1">
                <a:solidFill>
                  <a:srgbClr val="0070C0"/>
                </a:solidFill>
              </a:rPr>
              <a:t>actionPerformed</a:t>
            </a:r>
            <a:r>
              <a:rPr lang="en-US" altLang="zh-CN" sz="2000" b="0" i="0" dirty="0">
                <a:solidFill>
                  <a:srgbClr val="474747"/>
                </a:solidFill>
                <a:effectLst/>
                <a:latin typeface="DejaVu Serif"/>
              </a:rPr>
              <a:t> method is invoked.</a:t>
            </a:r>
            <a:endParaRPr lang="en-US" altLang="zh-CN" sz="2000" dirty="0">
              <a:latin typeface="Helvetica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B1EAF51-C90F-8146-853A-AA7277C9A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73679"/>
            <a:ext cx="6048672" cy="229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903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2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Calculator </a:t>
            </a:r>
            <a:r>
              <a:rPr kumimoji="1" lang="zh-CN" altLang="en-US" dirty="0">
                <a:latin typeface="+mn-ea"/>
                <a:ea typeface="+mn-ea"/>
              </a:rPr>
              <a:t>事件监听器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1924762-6EF7-5A4E-AA3C-67A50A05A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03598"/>
            <a:ext cx="2319961" cy="23199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91ACAF-7FF8-D04A-A185-AF79F1A25AC2}"/>
              </a:ext>
            </a:extLst>
          </p:cNvPr>
          <p:cNvSpPr txBox="1"/>
          <p:nvPr/>
        </p:nvSpPr>
        <p:spPr>
          <a:xfrm>
            <a:off x="418682" y="818142"/>
            <a:ext cx="500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Helvetica" pitchFamily="2" charset="0"/>
              </a:rPr>
              <a:t>数字</a:t>
            </a:r>
            <a:r>
              <a:rPr lang="en-US" altLang="zh-CN" sz="1800" dirty="0">
                <a:latin typeface="Helvetica" pitchFamily="2" charset="0"/>
              </a:rPr>
              <a:t>0-9</a:t>
            </a:r>
            <a:r>
              <a:rPr lang="zh-CN" altLang="en-US" sz="1800" dirty="0">
                <a:latin typeface="Helvetica" pitchFamily="2" charset="0"/>
              </a:rPr>
              <a:t>，</a:t>
            </a:r>
            <a:r>
              <a:rPr lang="en-US" altLang="zh-CN" sz="1800" dirty="0">
                <a:latin typeface="Helvetica" pitchFamily="2" charset="0"/>
              </a:rPr>
              <a:t>’+’,’-’,’*’,’/’ </a:t>
            </a:r>
            <a:r>
              <a:rPr lang="zh-CN" altLang="en-US" sz="1800" dirty="0">
                <a:latin typeface="Helvetica" pitchFamily="2" charset="0"/>
              </a:rPr>
              <a:t>文本框显示按钮对应的字符</a:t>
            </a:r>
            <a:endParaRPr kumimoji="1" lang="zh-CN" altLang="en-US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BC89C8-9B9F-F34C-8015-EA715A16A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0" y="1483568"/>
            <a:ext cx="4612404" cy="108012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07522D3-ABDF-1C48-BCCE-7F28DFBBF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" y="2859782"/>
            <a:ext cx="4612404" cy="210677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E5EB493-9333-0E4B-9B60-2DF8C1726DC2}"/>
              </a:ext>
            </a:extLst>
          </p:cNvPr>
          <p:cNvSpPr txBox="1"/>
          <p:nvPr/>
        </p:nvSpPr>
        <p:spPr>
          <a:xfrm>
            <a:off x="5123644" y="1655692"/>
            <a:ext cx="107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实现监听器类</a:t>
            </a:r>
            <a:endParaRPr kumimoji="1" lang="zh-CN" altLang="en-US" sz="1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87BCF6F-B735-8B4C-B6FA-F938F725F452}"/>
              </a:ext>
            </a:extLst>
          </p:cNvPr>
          <p:cNvSpPr txBox="1"/>
          <p:nvPr/>
        </p:nvSpPr>
        <p:spPr>
          <a:xfrm>
            <a:off x="5158901" y="380711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注册监听器对象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9229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2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Calculator </a:t>
            </a:r>
            <a:r>
              <a:rPr kumimoji="1" lang="zh-CN" altLang="en-US" dirty="0">
                <a:latin typeface="+mn-ea"/>
                <a:ea typeface="+mn-ea"/>
              </a:rPr>
              <a:t>事件监听器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1924762-6EF7-5A4E-AA3C-67A50A05A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87" y="1486217"/>
            <a:ext cx="2319961" cy="23199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91ACAF-7FF8-D04A-A185-AF79F1A25AC2}"/>
              </a:ext>
            </a:extLst>
          </p:cNvPr>
          <p:cNvSpPr txBox="1"/>
          <p:nvPr/>
        </p:nvSpPr>
        <p:spPr>
          <a:xfrm>
            <a:off x="418682" y="818142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Helvetica" pitchFamily="2" charset="0"/>
              </a:rPr>
              <a:t>为</a:t>
            </a:r>
            <a:r>
              <a:rPr lang="en-US" altLang="zh-CN" sz="1800" dirty="0">
                <a:latin typeface="Helvetica" pitchFamily="2" charset="0"/>
              </a:rPr>
              <a:t>C</a:t>
            </a:r>
            <a:r>
              <a:rPr lang="zh-CN" altLang="en-US" sz="1800" dirty="0">
                <a:latin typeface="Helvetica" pitchFamily="2" charset="0"/>
              </a:rPr>
              <a:t>（</a:t>
            </a:r>
            <a:r>
              <a:rPr lang="en-US" altLang="zh-CN" sz="1800" dirty="0">
                <a:latin typeface="Helvetica" pitchFamily="2" charset="0"/>
              </a:rPr>
              <a:t>Clear</a:t>
            </a:r>
            <a:r>
              <a:rPr lang="zh-CN" altLang="en-US" sz="1800" dirty="0">
                <a:latin typeface="Helvetica" pitchFamily="2" charset="0"/>
              </a:rPr>
              <a:t>） 按钮实现监听器：点击时，清除已输入的内容。</a:t>
            </a:r>
            <a:endParaRPr kumimoji="1" lang="zh-CN" altLang="en-US" sz="1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5EB493-9333-0E4B-9B60-2DF8C1726DC2}"/>
              </a:ext>
            </a:extLst>
          </p:cNvPr>
          <p:cNvSpPr txBox="1"/>
          <p:nvPr/>
        </p:nvSpPr>
        <p:spPr>
          <a:xfrm>
            <a:off x="539552" y="2962795"/>
            <a:ext cx="32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用</a:t>
            </a:r>
            <a:r>
              <a:rPr lang="en-US" altLang="zh-CN" sz="1800" dirty="0"/>
              <a:t>lambda</a:t>
            </a:r>
            <a:r>
              <a:rPr lang="zh-CN" altLang="en-US" sz="1800" dirty="0"/>
              <a:t> 表达式注册监听器</a:t>
            </a:r>
            <a:endParaRPr kumimoji="1" lang="zh-CN" altLang="en-US" sz="1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8D4E71-9B64-5944-AD54-D08C0A995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93907"/>
            <a:ext cx="3672408" cy="15113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4ABD85-74D8-E319-BF6C-E5629B996DCA}"/>
              </a:ext>
            </a:extLst>
          </p:cNvPr>
          <p:cNvSpPr txBox="1"/>
          <p:nvPr/>
        </p:nvSpPr>
        <p:spPr>
          <a:xfrm>
            <a:off x="539552" y="4559266"/>
            <a:ext cx="480131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如果定义类，这个类是内部类吗？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1C0630-DD39-0C8C-ABF8-031D945260D2}"/>
              </a:ext>
            </a:extLst>
          </p:cNvPr>
          <p:cNvSpPr txBox="1"/>
          <p:nvPr/>
        </p:nvSpPr>
        <p:spPr>
          <a:xfrm>
            <a:off x="315529" y="3360921"/>
            <a:ext cx="526458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ourier" pitchFamily="2" charset="0"/>
              </a:rPr>
              <a:t>class</a:t>
            </a:r>
            <a:r>
              <a:rPr kumimoji="1" lang="zh-CN" altLang="en-US" sz="1400" dirty="0">
                <a:latin typeface="Courier" pitchFamily="2" charset="0"/>
              </a:rPr>
              <a:t> </a:t>
            </a:r>
            <a:r>
              <a:rPr kumimoji="1" lang="en-US" altLang="zh-CN" sz="1400" dirty="0" err="1">
                <a:latin typeface="Courier" pitchFamily="2" charset="0"/>
              </a:rPr>
              <a:t>clearAction</a:t>
            </a:r>
            <a:r>
              <a:rPr kumimoji="1" lang="zh-CN" altLang="en-US" sz="1400" dirty="0">
                <a:latin typeface="Courier" pitchFamily="2" charset="0"/>
              </a:rPr>
              <a:t> </a:t>
            </a:r>
            <a:r>
              <a:rPr kumimoji="1" lang="en-US" altLang="zh-CN" sz="1400" dirty="0">
                <a:latin typeface="Courier" pitchFamily="2" charset="0"/>
              </a:rPr>
              <a:t>implements </a:t>
            </a:r>
            <a:r>
              <a:rPr kumimoji="1" lang="en-US" altLang="zh-CN" sz="1400" dirty="0" err="1">
                <a:latin typeface="Courier" pitchFamily="2" charset="0"/>
              </a:rPr>
              <a:t>ActionLister</a:t>
            </a:r>
            <a:r>
              <a:rPr kumimoji="1" lang="en-US" altLang="zh-CN" sz="1400" dirty="0">
                <a:latin typeface="Courier" pitchFamily="2" charset="0"/>
              </a:rPr>
              <a:t>{</a:t>
            </a:r>
          </a:p>
          <a:p>
            <a:pPr lvl="1"/>
            <a:r>
              <a:rPr kumimoji="1" lang="en-US" altLang="zh-CN" sz="1400" dirty="0">
                <a:latin typeface="Courier" pitchFamily="2" charset="0"/>
              </a:rPr>
              <a:t>public void </a:t>
            </a:r>
            <a:r>
              <a:rPr kumimoji="1" lang="en-US" altLang="zh-CN" sz="1400" dirty="0" err="1">
                <a:latin typeface="Courier" pitchFamily="2" charset="0"/>
              </a:rPr>
              <a:t>actionPerformed</a:t>
            </a:r>
            <a:r>
              <a:rPr kumimoji="1" lang="en-US" altLang="zh-CN" sz="1400" dirty="0">
                <a:latin typeface="Courier" pitchFamily="2" charset="0"/>
              </a:rPr>
              <a:t>(</a:t>
            </a:r>
            <a:r>
              <a:rPr kumimoji="1" lang="en-US" altLang="zh-CN" sz="1400" dirty="0" err="1">
                <a:latin typeface="Courier" pitchFamily="2" charset="0"/>
              </a:rPr>
              <a:t>ActionEvent</a:t>
            </a:r>
            <a:r>
              <a:rPr kumimoji="1" lang="en-US" altLang="zh-CN" sz="1400" dirty="0">
                <a:latin typeface="Courier" pitchFamily="2" charset="0"/>
              </a:rPr>
              <a:t> e){</a:t>
            </a:r>
          </a:p>
          <a:p>
            <a:pPr lvl="1"/>
            <a:r>
              <a:rPr lang="en-US" altLang="zh-CN" sz="1400" dirty="0">
                <a:latin typeface="Courier" pitchFamily="2" charset="0"/>
              </a:rPr>
              <a:t>    </a:t>
            </a:r>
            <a:r>
              <a:rPr lang="en-US" altLang="zh-CN" sz="1400" dirty="0" err="1">
                <a:latin typeface="Courier" pitchFamily="2" charset="0"/>
              </a:rPr>
              <a:t>txt.setText</a:t>
            </a:r>
            <a:r>
              <a:rPr lang="en-US" altLang="zh-CN" sz="1400" dirty="0">
                <a:latin typeface="Courier" pitchFamily="2" charset="0"/>
              </a:rPr>
              <a:t>(“”);</a:t>
            </a:r>
            <a:endParaRPr kumimoji="1" lang="en-US" altLang="zh-CN" sz="1400" dirty="0">
              <a:latin typeface="Courier" pitchFamily="2" charset="0"/>
            </a:endParaRPr>
          </a:p>
          <a:p>
            <a:pPr lvl="1"/>
            <a:r>
              <a:rPr lang="en-US" altLang="zh-CN" sz="1400" dirty="0">
                <a:latin typeface="Courier" pitchFamily="2" charset="0"/>
              </a:rPr>
              <a:t>}</a:t>
            </a:r>
            <a:endParaRPr kumimoji="1" lang="en-US" altLang="zh-CN" sz="1400" dirty="0">
              <a:latin typeface="Courier" pitchFamily="2" charset="0"/>
            </a:endParaRPr>
          </a:p>
          <a:p>
            <a:r>
              <a:rPr lang="en-US" altLang="zh-CN" sz="1400" dirty="0">
                <a:latin typeface="Courier" pitchFamily="2" charset="0"/>
              </a:rPr>
              <a:t>}</a:t>
            </a:r>
            <a:r>
              <a:rPr kumimoji="1" lang="en-US" altLang="zh-CN" sz="1400" dirty="0">
                <a:latin typeface="Courier" pitchFamily="2" charset="0"/>
              </a:rPr>
              <a:t> </a:t>
            </a:r>
            <a:r>
              <a:rPr kumimoji="1" lang="zh-CN" altLang="en-US" sz="1400" dirty="0">
                <a:latin typeface="Courier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35327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2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Calculator </a:t>
            </a:r>
            <a:r>
              <a:rPr kumimoji="1" lang="zh-CN" altLang="en-US" dirty="0">
                <a:latin typeface="+mn-ea"/>
                <a:ea typeface="+mn-ea"/>
              </a:rPr>
              <a:t>事件监听器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1924762-6EF7-5A4E-AA3C-67A50A05A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465795"/>
            <a:ext cx="2319961" cy="23199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91ACAF-7FF8-D04A-A185-AF79F1A25AC2}"/>
              </a:ext>
            </a:extLst>
          </p:cNvPr>
          <p:cNvSpPr txBox="1"/>
          <p:nvPr/>
        </p:nvSpPr>
        <p:spPr>
          <a:xfrm>
            <a:off x="418682" y="818142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Helvetica" pitchFamily="2" charset="0"/>
              </a:rPr>
              <a:t>为 </a:t>
            </a:r>
            <a:r>
              <a:rPr lang="en-US" altLang="zh-CN" sz="1800" dirty="0">
                <a:latin typeface="Helvetica" pitchFamily="2" charset="0"/>
              </a:rPr>
              <a:t>=</a:t>
            </a:r>
            <a:r>
              <a:rPr lang="zh-CN" altLang="en-US" sz="1800" dirty="0">
                <a:latin typeface="Helvetica" pitchFamily="2" charset="0"/>
              </a:rPr>
              <a:t> 按钮实现监听器：点击时，计算输入的表达式的值。</a:t>
            </a:r>
            <a:endParaRPr kumimoji="1" lang="zh-CN" altLang="en-US" sz="1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432AB9C-F09D-2E44-86C5-BC1005399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45015"/>
            <a:ext cx="4217474" cy="185346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9180624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+mn-ea"/>
                <a:ea typeface="+mn-ea"/>
              </a:rPr>
              <a:t>JMenus</a:t>
            </a:r>
            <a:r>
              <a:rPr lang="zh-CN" altLang="en-US" dirty="0">
                <a:latin typeface="+mn-ea"/>
                <a:ea typeface="+mn-ea"/>
              </a:rPr>
              <a:t> 菜单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3FC6B8-87F4-C349-B983-C06E44C5E0C2}"/>
              </a:ext>
            </a:extLst>
          </p:cNvPr>
          <p:cNvSpPr txBox="1"/>
          <p:nvPr/>
        </p:nvSpPr>
        <p:spPr>
          <a:xfrm>
            <a:off x="376298" y="757909"/>
            <a:ext cx="815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/>
              <a:t>A menu provides a space-saving way to let the user choose one of several options</a:t>
            </a:r>
            <a:endParaRPr kumimoji="1"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971561-6195-A14D-866A-B6387105A70C}"/>
              </a:ext>
            </a:extLst>
          </p:cNvPr>
          <p:cNvSpPr txBox="1"/>
          <p:nvPr/>
        </p:nvSpPr>
        <p:spPr>
          <a:xfrm>
            <a:off x="763957" y="2050717"/>
            <a:ext cx="3163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菜单栏：</a:t>
            </a:r>
            <a:r>
              <a:rPr kumimoji="1" lang="en-US" altLang="zh-CN" dirty="0" err="1"/>
              <a:t>JMenuBar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菜    单：</a:t>
            </a:r>
            <a:r>
              <a:rPr lang="en-US" altLang="zh-CN" dirty="0" err="1"/>
              <a:t>JMenu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菜单项：</a:t>
            </a:r>
            <a:r>
              <a:rPr kumimoji="1" lang="en-US" altLang="zh-CN" dirty="0" err="1"/>
              <a:t>JMenuItem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30F8E2-FCCB-5C49-B1B8-72EAAA6DE9E4}"/>
              </a:ext>
            </a:extLst>
          </p:cNvPr>
          <p:cNvSpPr txBox="1"/>
          <p:nvPr/>
        </p:nvSpPr>
        <p:spPr>
          <a:xfrm>
            <a:off x="766345" y="15112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结构：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3683AC8-C224-6246-BE75-5B86964FB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19" y="1347614"/>
            <a:ext cx="3416300" cy="2311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03AE9DD-F3AA-86DA-9B22-6CCBCB69EBF0}"/>
              </a:ext>
            </a:extLst>
          </p:cNvPr>
          <p:cNvSpPr/>
          <p:nvPr/>
        </p:nvSpPr>
        <p:spPr bwMode="auto">
          <a:xfrm>
            <a:off x="1907704" y="3481184"/>
            <a:ext cx="1512168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JMenuBar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4E76F8-86C6-FD8F-2733-224ACB012E80}"/>
              </a:ext>
            </a:extLst>
          </p:cNvPr>
          <p:cNvSpPr/>
          <p:nvPr/>
        </p:nvSpPr>
        <p:spPr bwMode="auto">
          <a:xfrm>
            <a:off x="763957" y="4152853"/>
            <a:ext cx="999731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JMenu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04CBE2-B09B-A225-27E1-DCF04C54A59D}"/>
              </a:ext>
            </a:extLst>
          </p:cNvPr>
          <p:cNvSpPr/>
          <p:nvPr/>
        </p:nvSpPr>
        <p:spPr bwMode="auto">
          <a:xfrm>
            <a:off x="2205708" y="4152853"/>
            <a:ext cx="999731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JMenu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AEDA1B-32AE-5B88-C6B7-2BC6420C1551}"/>
              </a:ext>
            </a:extLst>
          </p:cNvPr>
          <p:cNvSpPr/>
          <p:nvPr/>
        </p:nvSpPr>
        <p:spPr bwMode="auto">
          <a:xfrm>
            <a:off x="3707904" y="4158065"/>
            <a:ext cx="999731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JMenu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701C0D-0DFF-A939-CA93-AE7F2833F112}"/>
              </a:ext>
            </a:extLst>
          </p:cNvPr>
          <p:cNvSpPr/>
          <p:nvPr/>
        </p:nvSpPr>
        <p:spPr bwMode="auto">
          <a:xfrm>
            <a:off x="241102" y="4656284"/>
            <a:ext cx="1045710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JMenuItem</a:t>
            </a:r>
            <a:endParaRPr kumimoji="1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285E23-66AA-D30D-A84A-A6A40DFBF44A}"/>
              </a:ext>
            </a:extLst>
          </p:cNvPr>
          <p:cNvSpPr/>
          <p:nvPr/>
        </p:nvSpPr>
        <p:spPr bwMode="auto">
          <a:xfrm>
            <a:off x="1659863" y="4659982"/>
            <a:ext cx="1045710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JMenuItem</a:t>
            </a:r>
            <a:endParaRPr kumimoji="1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1A1F4230-685B-55E5-0AA8-224553C36FE8}"/>
              </a:ext>
            </a:extLst>
          </p:cNvPr>
          <p:cNvCxnSpPr>
            <a:stCxn id="2" idx="2"/>
            <a:endCxn id="4" idx="0"/>
          </p:cNvCxnSpPr>
          <p:nvPr/>
        </p:nvCxnSpPr>
        <p:spPr bwMode="auto">
          <a:xfrm flipH="1">
            <a:off x="1263823" y="3913232"/>
            <a:ext cx="1399965" cy="2396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4D7EDE4-9782-5C27-8F74-7C4B4531637F}"/>
              </a:ext>
            </a:extLst>
          </p:cNvPr>
          <p:cNvCxnSpPr>
            <a:stCxn id="2" idx="2"/>
            <a:endCxn id="14" idx="0"/>
          </p:cNvCxnSpPr>
          <p:nvPr/>
        </p:nvCxnSpPr>
        <p:spPr bwMode="auto">
          <a:xfrm>
            <a:off x="2663788" y="3913232"/>
            <a:ext cx="1543982" cy="2448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6ACC65C8-78C1-4822-A870-00073DE2ED7B}"/>
              </a:ext>
            </a:extLst>
          </p:cNvPr>
          <p:cNvCxnSpPr>
            <a:stCxn id="2" idx="2"/>
            <a:endCxn id="13" idx="0"/>
          </p:cNvCxnSpPr>
          <p:nvPr/>
        </p:nvCxnSpPr>
        <p:spPr bwMode="auto">
          <a:xfrm>
            <a:off x="2663788" y="3913232"/>
            <a:ext cx="41786" cy="2396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16556454-BA9B-B985-F55F-87C44237EB4D}"/>
              </a:ext>
            </a:extLst>
          </p:cNvPr>
          <p:cNvCxnSpPr>
            <a:stCxn id="4" idx="2"/>
            <a:endCxn id="15" idx="0"/>
          </p:cNvCxnSpPr>
          <p:nvPr/>
        </p:nvCxnSpPr>
        <p:spPr bwMode="auto">
          <a:xfrm flipH="1">
            <a:off x="763957" y="4512893"/>
            <a:ext cx="499866" cy="143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BD71514A-200D-205A-AAE1-8E58B2521221}"/>
              </a:ext>
            </a:extLst>
          </p:cNvPr>
          <p:cNvCxnSpPr>
            <a:stCxn id="4" idx="2"/>
            <a:endCxn id="16" idx="0"/>
          </p:cNvCxnSpPr>
          <p:nvPr/>
        </p:nvCxnSpPr>
        <p:spPr bwMode="auto">
          <a:xfrm>
            <a:off x="1263823" y="4512893"/>
            <a:ext cx="918895" cy="1470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6443837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配置 菜单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1F3614-7E54-A145-9DA1-4141CFD70589}"/>
              </a:ext>
            </a:extLst>
          </p:cNvPr>
          <p:cNvSpPr txBox="1"/>
          <p:nvPr/>
        </p:nvSpPr>
        <p:spPr>
          <a:xfrm>
            <a:off x="611560" y="843558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为窗体添加菜单栏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39A8F90-EBFD-3F4E-ABE4-2C15FF259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71731"/>
            <a:ext cx="5003800" cy="5461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065D8A0-1845-C84C-9A10-AEF257C4CD5A}"/>
              </a:ext>
            </a:extLst>
          </p:cNvPr>
          <p:cNvSpPr txBox="1"/>
          <p:nvPr/>
        </p:nvSpPr>
        <p:spPr>
          <a:xfrm>
            <a:off x="611560" y="221171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为菜单栏</a:t>
            </a:r>
            <a:r>
              <a:rPr lang="zh-CN" altLang="en-US" dirty="0"/>
              <a:t>添加菜单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5191102-FDA6-3B4C-A01E-6945976B6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67" y="2718774"/>
            <a:ext cx="5003800" cy="57257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3B543ED-1EE4-AF49-BFED-3509556889BD}"/>
              </a:ext>
            </a:extLst>
          </p:cNvPr>
          <p:cNvSpPr txBox="1"/>
          <p:nvPr/>
        </p:nvSpPr>
        <p:spPr>
          <a:xfrm>
            <a:off x="643012" y="361887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为菜单</a:t>
            </a:r>
            <a:r>
              <a:rPr lang="zh-CN" altLang="en-US" dirty="0"/>
              <a:t>添加菜单项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CA14F04-CF99-0A40-8E6C-723F43E0E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48" y="4281323"/>
            <a:ext cx="6057900" cy="5207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EC8E214-E05A-1442-970F-9993EF5A3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91630"/>
            <a:ext cx="2376264" cy="198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7269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4252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+mn-ea"/>
                <a:ea typeface="+mn-ea"/>
              </a:rPr>
              <a:t>CheckBox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err="1">
                <a:latin typeface="+mn-ea"/>
                <a:ea typeface="+mn-ea"/>
              </a:rPr>
              <a:t>RadioButton</a:t>
            </a:r>
            <a:r>
              <a:rPr lang="zh-CN" altLang="en-US" dirty="0">
                <a:latin typeface="+mn-ea"/>
                <a:ea typeface="+mn-ea"/>
              </a:rPr>
              <a:t> 菜单</a:t>
            </a:r>
            <a:endParaRPr kumimoji="1" lang="zh-CN" altLang="en-US" dirty="0"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3E2AA7-89DA-AD44-A66C-8BC0A5943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39" y="1275606"/>
            <a:ext cx="2678722" cy="16121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D86C39-4D27-6D4C-A0C2-A1556D3B9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2" y="1338250"/>
            <a:ext cx="5846206" cy="280831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80C025E-8FE3-094C-9573-28F0BDAAAE8C}"/>
              </a:ext>
            </a:extLst>
          </p:cNvPr>
          <p:cNvSpPr/>
          <p:nvPr/>
        </p:nvSpPr>
        <p:spPr bwMode="auto">
          <a:xfrm>
            <a:off x="323528" y="1275606"/>
            <a:ext cx="5904656" cy="108012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9E9902-C3A9-434F-8C06-A8144D74E107}"/>
              </a:ext>
            </a:extLst>
          </p:cNvPr>
          <p:cNvSpPr/>
          <p:nvPr/>
        </p:nvSpPr>
        <p:spPr bwMode="auto">
          <a:xfrm>
            <a:off x="323528" y="2499742"/>
            <a:ext cx="5904656" cy="164682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8DF55C-EB00-3642-B338-781740C03271}"/>
              </a:ext>
            </a:extLst>
          </p:cNvPr>
          <p:cNvSpPr txBox="1"/>
          <p:nvPr/>
        </p:nvSpPr>
        <p:spPr>
          <a:xfrm>
            <a:off x="2915816" y="363706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仅有一个可以勾选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B271ABD-4933-004D-B3AD-1056432D2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39" y="3001450"/>
            <a:ext cx="2751457" cy="12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3321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180255" y="66188"/>
            <a:ext cx="6138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Helvetica" pitchFamily="2" charset="0"/>
              </a:rPr>
              <a:t>菜单事件 </a:t>
            </a:r>
            <a:r>
              <a:rPr lang="en-US" altLang="zh-CN" dirty="0">
                <a:latin typeface="Helvetica" pitchFamily="2" charset="0"/>
              </a:rPr>
              <a:t>Handling Events from Menu Items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8D0D1D-9FA4-834F-932E-551FF0A0D3D3}"/>
              </a:ext>
            </a:extLst>
          </p:cNvPr>
          <p:cNvSpPr/>
          <p:nvPr/>
        </p:nvSpPr>
        <p:spPr>
          <a:xfrm>
            <a:off x="480788" y="785876"/>
            <a:ext cx="74168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To detect when the user chooses a </a:t>
            </a:r>
            <a:r>
              <a:rPr lang="en-US" altLang="zh-CN" sz="1600" dirty="0" err="1">
                <a:latin typeface="Helvetica" pitchFamily="2" charset="0"/>
              </a:rPr>
              <a:t>JMenuItem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, you can listen for action events (just as you would for a </a:t>
            </a:r>
            <a:r>
              <a:rPr lang="en-US" altLang="zh-CN" sz="1600" dirty="0">
                <a:solidFill>
                  <a:srgbClr val="3A87CF"/>
                </a:solidFill>
                <a:latin typeface="Helvetica" pitchFamily="2" charset="0"/>
                <a:hlinkClick r:id="rId3"/>
              </a:rPr>
              <a:t>JButton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To detect when the user chooses a </a:t>
            </a:r>
            <a:r>
              <a:rPr lang="en-US" altLang="zh-CN" sz="1600" dirty="0" err="1">
                <a:latin typeface="Helvetica" pitchFamily="2" charset="0"/>
              </a:rPr>
              <a:t>JRadioButtonMenuItem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, you can listen for either action events or item events, as described in </a:t>
            </a:r>
            <a:r>
              <a:rPr lang="en-US" altLang="zh-CN" sz="1600" dirty="0">
                <a:solidFill>
                  <a:srgbClr val="3A87CF"/>
                </a:solidFill>
                <a:latin typeface="Helvetica" pitchFamily="2" charset="0"/>
                <a:hlinkClick r:id="rId4"/>
              </a:rPr>
              <a:t>How to Use Radio Buttons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For </a:t>
            </a:r>
            <a:r>
              <a:rPr lang="en-US" altLang="zh-CN" sz="1600" dirty="0" err="1">
                <a:latin typeface="Helvetica" pitchFamily="2" charset="0"/>
              </a:rPr>
              <a:t>JCheckBoxMenuItem</a:t>
            </a:r>
            <a:r>
              <a:rPr lang="en-US" altLang="zh-CN" sz="1600" dirty="0" err="1">
                <a:solidFill>
                  <a:srgbClr val="000000"/>
                </a:solidFill>
                <a:latin typeface="Helvetica" pitchFamily="2" charset="0"/>
              </a:rPr>
              <a:t>s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, you generally listen for item events, as described in </a:t>
            </a:r>
            <a:r>
              <a:rPr lang="en-US" altLang="zh-CN" sz="1600" dirty="0">
                <a:solidFill>
                  <a:srgbClr val="3A87CF"/>
                </a:solidFill>
                <a:latin typeface="Helvetica" pitchFamily="2" charset="0"/>
                <a:hlinkClick r:id="rId5"/>
              </a:rPr>
              <a:t>How to Use Check Boxes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endParaRPr lang="zh-CN" altLang="en-US" sz="1600" dirty="0">
              <a:latin typeface="Helvetica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184CC8-A9B3-8D40-8DBF-FF8365C5DE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7" y="2859782"/>
            <a:ext cx="7084900" cy="146476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8826184-251C-8C4B-A542-3D9D42D88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8" y="4547875"/>
            <a:ext cx="7848872" cy="527656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909624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180255" y="66188"/>
            <a:ext cx="7196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对话框 </a:t>
            </a:r>
            <a:r>
              <a:rPr lang="en-US" altLang="zh-CN" sz="1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Dialogs </a:t>
            </a:r>
            <a:r>
              <a:rPr lang="en-US" altLang="zh-CN" sz="1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(https://</a:t>
            </a:r>
            <a:r>
              <a:rPr lang="en-US" altLang="zh-CN" sz="12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docs.oracle.com</a:t>
            </a:r>
            <a:r>
              <a:rPr lang="en-US" altLang="zh-CN" sz="1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altLang="zh-CN" sz="12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javase</a:t>
            </a:r>
            <a:r>
              <a:rPr lang="en-US" altLang="zh-CN" sz="1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/tutorial/</a:t>
            </a:r>
            <a:r>
              <a:rPr lang="en-US" altLang="zh-CN" sz="12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uiswing</a:t>
            </a:r>
            <a:r>
              <a:rPr lang="en-US" altLang="zh-CN" sz="1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/components/</a:t>
            </a:r>
            <a:r>
              <a:rPr lang="en-US" altLang="zh-CN" sz="12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dialog.html</a:t>
            </a:r>
            <a:r>
              <a:rPr lang="en-US" altLang="zh-CN" sz="1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en-US" altLang="zh-CN" sz="1200" dirty="0">
              <a:latin typeface="Helvetica" pitchFamily="2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8D0D1D-9FA4-834F-932E-551FF0A0D3D3}"/>
              </a:ext>
            </a:extLst>
          </p:cNvPr>
          <p:cNvSpPr/>
          <p:nvPr/>
        </p:nvSpPr>
        <p:spPr>
          <a:xfrm>
            <a:off x="179512" y="667655"/>
            <a:ext cx="87849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Dialog window is an independent sub window meant to carry temporary notice apart from the main Swing Application Window.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Dialogs present an error message or warning to a user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altLang="zh-CN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convenience, several Swing component classes can directly instantiate and display 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dialogs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e.g.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u="none" strike="noStrike" dirty="0">
                <a:solidFill>
                  <a:srgbClr val="09569D"/>
                </a:solidFill>
                <a:effectLst/>
                <a:latin typeface="Arial" panose="020B0604020202020204" pitchFamily="34" charset="0"/>
                <a:hlinkClick r:id="rId3"/>
              </a:rPr>
              <a:t>JOptionPane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class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zh-CN" altLang="en-US" sz="2000" dirty="0">
              <a:latin typeface="Helvetica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74B68E-1027-B160-A958-05A0455DC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39845"/>
            <a:ext cx="6195593" cy="25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6757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18CD3ED-0225-DD45-A7DF-98CBD7386571}"/>
              </a:ext>
            </a:extLst>
          </p:cNvPr>
          <p:cNvSpPr/>
          <p:nvPr/>
        </p:nvSpPr>
        <p:spPr>
          <a:xfrm>
            <a:off x="539552" y="195486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Homework</a:t>
            </a:r>
            <a:endParaRPr lang="en-US" altLang="zh-CN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9DB969-8381-2FAD-AF67-217FFE64F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088643"/>
            <a:ext cx="4631095" cy="41707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7A9F85-8763-B5E1-4C00-8B90AA0894CF}"/>
              </a:ext>
            </a:extLst>
          </p:cNvPr>
          <p:cNvSpPr txBox="1"/>
          <p:nvPr/>
        </p:nvSpPr>
        <p:spPr>
          <a:xfrm>
            <a:off x="251521" y="1275606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做一个五子棋小程序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棋盘</a:t>
            </a:r>
            <a:r>
              <a:rPr lang="en-US" altLang="zh-CN" dirty="0"/>
              <a:t>15x15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自动判断输赢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当一方获胜后，提示获胜方，</a:t>
            </a:r>
            <a:r>
              <a:rPr lang="zh-CN" altLang="en-US" dirty="0"/>
              <a:t>并标识出获胜的棋子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可以悔棋</a:t>
            </a:r>
          </a:p>
        </p:txBody>
      </p:sp>
    </p:spTree>
    <p:extLst>
      <p:ext uri="{BB962C8B-B14F-4D97-AF65-F5344CB8AC3E}">
        <p14:creationId xmlns:p14="http://schemas.microsoft.com/office/powerpoint/2010/main" val="6486403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85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Java </a:t>
            </a:r>
            <a:r>
              <a:rPr lang="en-US" altLang="zh-CN" dirty="0">
                <a:latin typeface="+mn-ea"/>
                <a:ea typeface="+mn-ea"/>
              </a:rPr>
              <a:t>Swing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323528" y="771550"/>
            <a:ext cx="827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/>
              <a:t>除了慢一点，没有什么缺陷</a:t>
            </a:r>
            <a:r>
              <a:rPr lang="en-US" altLang="zh-CN" sz="2000" dirty="0"/>
              <a:t>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/>
              <a:t>学习</a:t>
            </a:r>
            <a:r>
              <a:rPr lang="en-US" altLang="zh-CN" sz="2000" dirty="0"/>
              <a:t>Swing</a:t>
            </a:r>
            <a:r>
              <a:rPr lang="zh-CN" altLang="en-US" sz="2000" dirty="0"/>
              <a:t> 可以理解</a:t>
            </a:r>
            <a:r>
              <a:rPr lang="en-US" altLang="zh-CN" sz="2000" dirty="0"/>
              <a:t>Java</a:t>
            </a:r>
            <a:r>
              <a:rPr lang="zh-CN" altLang="en-US" sz="2000" dirty="0"/>
              <a:t> </a:t>
            </a:r>
            <a:r>
              <a:rPr lang="en-US" altLang="zh-CN" sz="2000" dirty="0"/>
              <a:t>GUI</a:t>
            </a:r>
            <a:r>
              <a:rPr lang="zh-CN" altLang="en-US" sz="2000" dirty="0"/>
              <a:t>编程机制，理解面向对象方法，便于学习其他</a:t>
            </a:r>
            <a:r>
              <a:rPr lang="en-US" altLang="zh-CN" sz="2000" dirty="0"/>
              <a:t>API.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DE8CF1-A810-004B-A54E-E470DDA64958}"/>
              </a:ext>
            </a:extLst>
          </p:cNvPr>
          <p:cNvSpPr txBox="1"/>
          <p:nvPr/>
        </p:nvSpPr>
        <p:spPr>
          <a:xfrm>
            <a:off x="381672" y="4637660"/>
            <a:ext cx="839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基于</a:t>
            </a:r>
            <a:r>
              <a:rPr lang="en-US" altLang="zh-CN" sz="2000" dirty="0"/>
              <a:t>Swing</a:t>
            </a:r>
            <a:r>
              <a:rPr lang="zh-CN" altLang="en-US" sz="2000" dirty="0"/>
              <a:t>实现的漂亮的</a:t>
            </a:r>
            <a:r>
              <a:rPr lang="en-US" altLang="zh-CN" sz="2000" dirty="0" err="1"/>
              <a:t>Intellij</a:t>
            </a:r>
            <a:r>
              <a:rPr lang="en-US" altLang="zh-CN" sz="2000" dirty="0"/>
              <a:t> IDEA</a:t>
            </a:r>
            <a:r>
              <a:rPr lang="zh-CN" altLang="en-US" sz="2000" dirty="0"/>
              <a:t>，可以顺畅的运行在</a:t>
            </a:r>
            <a:r>
              <a:rPr lang="en-US" altLang="zh-CN" sz="2000" dirty="0"/>
              <a:t>Intel</a:t>
            </a:r>
            <a:r>
              <a:rPr lang="zh-CN" altLang="en-US" sz="2000" dirty="0"/>
              <a:t> </a:t>
            </a:r>
            <a:r>
              <a:rPr lang="en-US" altLang="zh-CN" sz="2000" dirty="0"/>
              <a:t>i7</a:t>
            </a:r>
            <a:r>
              <a:rPr lang="zh-CN" altLang="en-US" sz="2000" dirty="0"/>
              <a:t> 处理器上</a:t>
            </a:r>
            <a:endParaRPr kumimoji="1"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DB156C-C2F3-78F9-1ECE-250DF8457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635646"/>
            <a:ext cx="4983640" cy="291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8324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18CD3ED-0225-DD45-A7DF-98CBD7386571}"/>
              </a:ext>
            </a:extLst>
          </p:cNvPr>
          <p:cNvSpPr/>
          <p:nvPr/>
        </p:nvSpPr>
        <p:spPr>
          <a:xfrm>
            <a:off x="539552" y="195486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Homework</a:t>
            </a:r>
            <a:endParaRPr lang="en-US" altLang="zh-CN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295D65-44CB-ADC4-2EA3-01CD104D1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31590"/>
            <a:ext cx="3475430" cy="34358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647A9B-E99C-F343-B85F-1E5D182DF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77919"/>
            <a:ext cx="3474420" cy="33641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C8BC4F-D53B-A4F3-7D22-FCD7526F6CFD}"/>
              </a:ext>
            </a:extLst>
          </p:cNvPr>
          <p:cNvSpPr txBox="1"/>
          <p:nvPr/>
        </p:nvSpPr>
        <p:spPr>
          <a:xfrm>
            <a:off x="827584" y="449789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自动判断输赢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FFDB70-CC97-29BB-AC71-126ED8F8797B}"/>
              </a:ext>
            </a:extLst>
          </p:cNvPr>
          <p:cNvSpPr txBox="1"/>
          <p:nvPr/>
        </p:nvSpPr>
        <p:spPr>
          <a:xfrm>
            <a:off x="5868144" y="456743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标识获取的棋子</a:t>
            </a:r>
          </a:p>
        </p:txBody>
      </p:sp>
    </p:spTree>
    <p:extLst>
      <p:ext uri="{BB962C8B-B14F-4D97-AF65-F5344CB8AC3E}">
        <p14:creationId xmlns:p14="http://schemas.microsoft.com/office/powerpoint/2010/main" val="279115175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18CD3ED-0225-DD45-A7DF-98CBD7386571}"/>
              </a:ext>
            </a:extLst>
          </p:cNvPr>
          <p:cNvSpPr/>
          <p:nvPr/>
        </p:nvSpPr>
        <p:spPr>
          <a:xfrm>
            <a:off x="539552" y="195486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Homework</a:t>
            </a:r>
            <a:endParaRPr lang="en-US" altLang="zh-CN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0E3E37-CC35-3644-3BAF-0EE2B05F3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2" y="833590"/>
            <a:ext cx="3384376" cy="3442072"/>
          </a:xfrm>
          <a:prstGeom prst="rect">
            <a:avLst/>
          </a:prstGeom>
        </p:spPr>
      </p:pic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21138DE0-2AD0-A883-CBA5-D2295123C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8912"/>
              </p:ext>
            </p:extLst>
          </p:nvPr>
        </p:nvGraphicFramePr>
        <p:xfrm>
          <a:off x="5602684" y="1213567"/>
          <a:ext cx="3124200" cy="2716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691210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14270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74049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22794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212723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87228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796612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40321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857391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90282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19740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277397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56900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5833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23674095"/>
                    </a:ext>
                  </a:extLst>
                </a:gridCol>
              </a:tblGrid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990074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169798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55904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500" dirty="0"/>
                        <a:t>X</a:t>
                      </a:r>
                      <a:r>
                        <a:rPr lang="zh-CN" altLang="en-US" sz="500" dirty="0"/>
                        <a:t>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80399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500" dirty="0"/>
                        <a:t>X</a:t>
                      </a:r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68614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500" dirty="0"/>
                        <a:t>O</a:t>
                      </a:r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500" dirty="0"/>
                        <a:t>X</a:t>
                      </a:r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500" dirty="0"/>
                        <a:t>O</a:t>
                      </a:r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85152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500" dirty="0"/>
                        <a:t>O</a:t>
                      </a:r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500" dirty="0"/>
                        <a:t>X</a:t>
                      </a:r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566827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500" dirty="0"/>
                        <a:t>X</a:t>
                      </a:r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81250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500" dirty="0"/>
                        <a:t>X</a:t>
                      </a:r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500" dirty="0"/>
                        <a:t>O</a:t>
                      </a:r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500" dirty="0"/>
                        <a:t>O</a:t>
                      </a:r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94377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453566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46378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719430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718443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5747"/>
                  </a:ext>
                </a:extLst>
              </a:tr>
              <a:tr h="181091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68447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09BBB95-5A9A-D04C-D9B8-A608256A60CF}"/>
              </a:ext>
            </a:extLst>
          </p:cNvPr>
          <p:cNvSpPr txBox="1"/>
          <p:nvPr/>
        </p:nvSpPr>
        <p:spPr>
          <a:xfrm>
            <a:off x="611560" y="4275662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视图 </a:t>
            </a:r>
            <a:r>
              <a:rPr lang="en-US" altLang="zh-CN" dirty="0"/>
              <a:t>view</a:t>
            </a:r>
          </a:p>
          <a:p>
            <a:pPr algn="ctr"/>
            <a:r>
              <a:rPr kumimoji="1" lang="zh-CN" altLang="en-US" dirty="0"/>
              <a:t>负责与用户交互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693F4B-F3D2-2E27-FB34-5E23FAD6CD56}"/>
              </a:ext>
            </a:extLst>
          </p:cNvPr>
          <p:cNvSpPr txBox="1"/>
          <p:nvPr/>
        </p:nvSpPr>
        <p:spPr>
          <a:xfrm>
            <a:off x="6346290" y="4126805"/>
            <a:ext cx="2363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模型 </a:t>
            </a:r>
            <a:r>
              <a:rPr lang="en-US" altLang="zh-CN" dirty="0"/>
              <a:t>model</a:t>
            </a:r>
          </a:p>
          <a:p>
            <a:pPr algn="ctr"/>
            <a:r>
              <a:rPr lang="zh-CN" altLang="en-US" dirty="0"/>
              <a:t>负责下棋的逻辑</a:t>
            </a:r>
            <a:endParaRPr kumimoji="1" lang="zh-CN" altLang="en-US" dirty="0"/>
          </a:p>
        </p:txBody>
      </p: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3765617F-A722-5187-2B38-B2FE032D0A1F}"/>
              </a:ext>
            </a:extLst>
          </p:cNvPr>
          <p:cNvCxnSpPr/>
          <p:nvPr/>
        </p:nvCxnSpPr>
        <p:spPr bwMode="auto">
          <a:xfrm flipV="1">
            <a:off x="3530511" y="1563638"/>
            <a:ext cx="1977593" cy="43204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10B3F152-79C2-33ED-194C-B3B8DECD7137}"/>
              </a:ext>
            </a:extLst>
          </p:cNvPr>
          <p:cNvCxnSpPr/>
          <p:nvPr/>
        </p:nvCxnSpPr>
        <p:spPr bwMode="auto">
          <a:xfrm rot="10800000" flipV="1">
            <a:off x="3541317" y="3219822"/>
            <a:ext cx="2072174" cy="36004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D1173F3-1D89-55CD-2CAD-6B88D997964F}"/>
              </a:ext>
            </a:extLst>
          </p:cNvPr>
          <p:cNvSpPr txBox="1"/>
          <p:nvPr/>
        </p:nvSpPr>
        <p:spPr>
          <a:xfrm>
            <a:off x="4067944" y="14196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CCFE565-D7F1-75E3-E4BF-654CF1C7FF23}"/>
              </a:ext>
            </a:extLst>
          </p:cNvPr>
          <p:cNvSpPr txBox="1"/>
          <p:nvPr/>
        </p:nvSpPr>
        <p:spPr>
          <a:xfrm>
            <a:off x="4151136" y="34682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更新</a:t>
            </a:r>
          </a:p>
        </p:txBody>
      </p:sp>
    </p:spTree>
    <p:extLst>
      <p:ext uri="{BB962C8B-B14F-4D97-AF65-F5344CB8AC3E}">
        <p14:creationId xmlns:p14="http://schemas.microsoft.com/office/powerpoint/2010/main" val="25172220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187624" y="66224"/>
            <a:ext cx="392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Swing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kumimoji="1" lang="en-US" altLang="zh-CN" dirty="0">
                <a:latin typeface="+mn-ea"/>
                <a:ea typeface="+mn-ea"/>
              </a:rPr>
              <a:t>API</a:t>
            </a:r>
            <a:r>
              <a:rPr kumimoji="1" lang="zh-CN" altLang="en-US" dirty="0">
                <a:latin typeface="+mn-ea"/>
                <a:ea typeface="+mn-ea"/>
              </a:rPr>
              <a:t>： </a:t>
            </a:r>
            <a:r>
              <a:rPr lang="en-US" altLang="zh-CN" dirty="0" err="1">
                <a:latin typeface="+mn-ea"/>
                <a:ea typeface="+mn-ea"/>
              </a:rPr>
              <a:t>j</a:t>
            </a:r>
            <a:r>
              <a:rPr kumimoji="1" lang="en-US" altLang="zh-CN" dirty="0" err="1">
                <a:latin typeface="+mn-ea"/>
                <a:ea typeface="+mn-ea"/>
              </a:rPr>
              <a:t>avax</a:t>
            </a:r>
            <a:r>
              <a:rPr lang="en-US" altLang="zh-CN" dirty="0" err="1">
                <a:latin typeface="+mn-ea"/>
                <a:ea typeface="+mn-ea"/>
              </a:rPr>
              <a:t>.swing</a:t>
            </a:r>
            <a:r>
              <a:rPr lang="en-US" altLang="zh-CN" dirty="0">
                <a:latin typeface="+mn-ea"/>
                <a:ea typeface="+mn-ea"/>
              </a:rPr>
              <a:t>.*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262312" y="987574"/>
            <a:ext cx="82712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/>
              <a:t>窗体</a:t>
            </a:r>
            <a:r>
              <a:rPr lang="en-US" altLang="zh-CN" sz="1800" dirty="0"/>
              <a:t>: </a:t>
            </a:r>
            <a:r>
              <a:rPr lang="zh-CN" altLang="en-US" sz="1800" dirty="0"/>
              <a:t>创建主窗体及窗体属性</a:t>
            </a: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/>
              <a:t>用户控件：常用的控件，按钮、文本框、</a:t>
            </a:r>
            <a:r>
              <a:rPr lang="en-US" altLang="zh-CN" sz="1800" dirty="0"/>
              <a:t>..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/>
              <a:t>事件处理</a:t>
            </a:r>
            <a:r>
              <a:rPr lang="en-US" altLang="zh-CN" sz="1800" dirty="0"/>
              <a:t>:</a:t>
            </a:r>
            <a:r>
              <a:rPr lang="zh-CN" altLang="en-US" sz="1800" dirty="0"/>
              <a:t> 如何编写响应事件（点击按钮）代码</a:t>
            </a: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/>
              <a:t>控件布局</a:t>
            </a:r>
            <a:r>
              <a:rPr lang="en-US" altLang="zh-CN" sz="1800" dirty="0"/>
              <a:t>: </a:t>
            </a:r>
            <a:r>
              <a:rPr lang="zh-CN" altLang="en-US" sz="1800" dirty="0"/>
              <a:t>如何控制控件在窗体上的布局</a:t>
            </a: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b="1" dirty="0"/>
              <a:t>一切都是对象</a:t>
            </a:r>
            <a:r>
              <a:rPr lang="en-US" altLang="zh-CN" sz="1800" b="1" dirty="0"/>
              <a:t>: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界面是窗体和控件对象的组合；</a:t>
            </a:r>
            <a:endParaRPr lang="en-US" altLang="zh-CN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界面的外观是属性的设置；</a:t>
            </a:r>
            <a:endParaRPr lang="en-US" altLang="zh-CN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事件处理就是对象交互；</a:t>
            </a: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8FBB60-9B3B-9149-B896-AABDB2ED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01" y="840284"/>
            <a:ext cx="2641600" cy="2641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839E550-3EA7-EC45-B313-E2CB1A67D9FC}"/>
              </a:ext>
            </a:extLst>
          </p:cNvPr>
          <p:cNvSpPr txBox="1"/>
          <p:nvPr/>
        </p:nvSpPr>
        <p:spPr>
          <a:xfrm>
            <a:off x="381978" y="362917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F1A3616-8E3A-E446-9D1D-37BC1286FD72}"/>
              </a:ext>
            </a:extLst>
          </p:cNvPr>
          <p:cNvGrpSpPr/>
          <p:nvPr/>
        </p:nvGrpSpPr>
        <p:grpSpPr>
          <a:xfrm>
            <a:off x="4893833" y="3939590"/>
            <a:ext cx="3890141" cy="1138526"/>
            <a:chOff x="4893833" y="3939590"/>
            <a:chExt cx="3890141" cy="113852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0428876-C901-E54C-9DF8-DBC8EBD10305}"/>
                </a:ext>
              </a:extLst>
            </p:cNvPr>
            <p:cNvSpPr txBox="1"/>
            <p:nvPr/>
          </p:nvSpPr>
          <p:spPr>
            <a:xfrm>
              <a:off x="4893833" y="3939590"/>
              <a:ext cx="38901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https://docs.oracle.com/javase/tutorial/uiswing/index.html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BC1F05-616B-3548-9C74-46C6004DE1B1}"/>
                </a:ext>
              </a:extLst>
            </p:cNvPr>
            <p:cNvSpPr txBox="1"/>
            <p:nvPr/>
          </p:nvSpPr>
          <p:spPr>
            <a:xfrm>
              <a:off x="6131017" y="461645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官方文档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7B00207-0854-B844-BD53-D2DC24843E85}"/>
              </a:ext>
            </a:extLst>
          </p:cNvPr>
          <p:cNvSpPr txBox="1"/>
          <p:nvPr/>
        </p:nvSpPr>
        <p:spPr>
          <a:xfrm>
            <a:off x="7020272" y="343703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计算器</a:t>
            </a:r>
          </a:p>
        </p:txBody>
      </p:sp>
    </p:spTree>
    <p:extLst>
      <p:ext uri="{BB962C8B-B14F-4D97-AF65-F5344CB8AC3E}">
        <p14:creationId xmlns:p14="http://schemas.microsoft.com/office/powerpoint/2010/main" val="2660335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474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Top-Level Containers(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顶层容器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9E550-3EA7-EC45-B313-E2CB1A67D9FC}"/>
              </a:ext>
            </a:extLst>
          </p:cNvPr>
          <p:cNvSpPr txBox="1"/>
          <p:nvPr/>
        </p:nvSpPr>
        <p:spPr>
          <a:xfrm>
            <a:off x="381978" y="362917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3EC514-9113-04B7-C150-78A452ADCB0C}"/>
              </a:ext>
            </a:extLst>
          </p:cNvPr>
          <p:cNvSpPr txBox="1"/>
          <p:nvPr/>
        </p:nvSpPr>
        <p:spPr>
          <a:xfrm>
            <a:off x="348311" y="729495"/>
            <a:ext cx="818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Swing provides three generally useful top-level container classes: </a:t>
            </a:r>
            <a:r>
              <a:rPr lang="en-US" altLang="zh-CN" sz="1800" b="0" i="0" u="none" strike="noStrike" dirty="0">
                <a:solidFill>
                  <a:srgbClr val="09569D"/>
                </a:solidFill>
                <a:effectLst/>
                <a:latin typeface="Arial" panose="020B0604020202020204" pitchFamily="34" charset="0"/>
                <a:hlinkClick r:id="rId3"/>
              </a:rPr>
              <a:t>JFrame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1800" b="0" i="0" u="none" strike="noStrike" dirty="0">
                <a:solidFill>
                  <a:srgbClr val="09569D"/>
                </a:solidFill>
                <a:effectLst/>
                <a:latin typeface="Arial" panose="020B0604020202020204" pitchFamily="34" charset="0"/>
                <a:hlinkClick r:id="rId4"/>
              </a:rPr>
              <a:t>JDialog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altLang="zh-CN" sz="1800" b="0" i="0" u="none" strike="noStrike" dirty="0">
                <a:solidFill>
                  <a:srgbClr val="09569D"/>
                </a:solidFill>
                <a:effectLst/>
                <a:latin typeface="Arial" panose="020B0604020202020204" pitchFamily="34" charset="0"/>
                <a:hlinkClick r:id="rId5"/>
              </a:rPr>
              <a:t>JApplet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1" lang="zh-CN" altLang="en-US" sz="18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5F24FAA-2C63-3ADC-D0D3-363C484B11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49177"/>
            <a:ext cx="2736375" cy="19486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ECA31E-FD09-8C7F-28D9-89772BABC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067694"/>
            <a:ext cx="2707363" cy="131159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0DCAF60-B87C-7157-1066-DB0C9353B721}"/>
              </a:ext>
            </a:extLst>
          </p:cNvPr>
          <p:cNvSpPr txBox="1"/>
          <p:nvPr/>
        </p:nvSpPr>
        <p:spPr>
          <a:xfrm>
            <a:off x="1475656" y="3609494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JFrame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711742-DB19-9358-F128-D82504B0C875}"/>
              </a:ext>
            </a:extLst>
          </p:cNvPr>
          <p:cNvSpPr txBox="1"/>
          <p:nvPr/>
        </p:nvSpPr>
        <p:spPr>
          <a:xfrm>
            <a:off x="5668531" y="3536842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JDialog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54370C-089E-0CDF-2EDE-13393CA9FEA4}"/>
              </a:ext>
            </a:extLst>
          </p:cNvPr>
          <p:cNvSpPr txBox="1"/>
          <p:nvPr/>
        </p:nvSpPr>
        <p:spPr>
          <a:xfrm>
            <a:off x="461002" y="4186841"/>
            <a:ext cx="8127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程序，至少需要一个顶层容器（窗体），它是</a:t>
            </a:r>
            <a:endParaRPr lang="en-US" altLang="zh-CN" dirty="0"/>
          </a:p>
          <a:p>
            <a:r>
              <a:rPr kumimoji="1" lang="en-US" altLang="zh-CN" dirty="0"/>
              <a:t>GUI</a:t>
            </a:r>
            <a:r>
              <a:rPr kumimoji="1" lang="zh-CN" altLang="en-US" dirty="0"/>
              <a:t>程序的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573134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251520" y="78156"/>
            <a:ext cx="786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</a:rPr>
              <a:t>GUI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组件构成包含层次 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ontainment 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</a:rPr>
              <a:t>H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ierarchy </a:t>
            </a:r>
            <a:endParaRPr lang="en-US" altLang="zh-CN" sz="28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9E550-3EA7-EC45-B313-E2CB1A67D9FC}"/>
              </a:ext>
            </a:extLst>
          </p:cNvPr>
          <p:cNvSpPr txBox="1"/>
          <p:nvPr/>
        </p:nvSpPr>
        <p:spPr>
          <a:xfrm>
            <a:off x="381978" y="362917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3EC514-9113-04B7-C150-78A452ADCB0C}"/>
              </a:ext>
            </a:extLst>
          </p:cNvPr>
          <p:cNvSpPr txBox="1"/>
          <p:nvPr/>
        </p:nvSpPr>
        <p:spPr>
          <a:xfrm>
            <a:off x="298842" y="817424"/>
            <a:ext cx="8593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containment hierarchy is a tree of components that has a top-level container as its root.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top-level container has a content pane that contains (directly or indirectly) the visible components in that top-level container's GUI.</a:t>
            </a:r>
          </a:p>
          <a:p>
            <a:endParaRPr kumimoji="1" lang="zh-CN" altLang="en-US" sz="1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6A3EC39-B883-2EE6-6D38-2C1B49A7B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5" y="2317802"/>
            <a:ext cx="5468666" cy="27475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C60000-C18E-0D27-59A7-17E4EB1B2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08" y="2294752"/>
            <a:ext cx="3191061" cy="24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718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+mn-ea"/>
                <a:ea typeface="+mn-ea"/>
              </a:rPr>
              <a:t>JFrame</a:t>
            </a:r>
            <a:r>
              <a:rPr kumimoji="1" lang="en-US" altLang="zh-CN" dirty="0">
                <a:latin typeface="+mn-ea"/>
                <a:ea typeface="+mn-ea"/>
              </a:rPr>
              <a:t> </a:t>
            </a:r>
            <a:r>
              <a:rPr kumimoji="1" lang="zh-CN" altLang="en-US" dirty="0">
                <a:latin typeface="+mn-ea"/>
                <a:ea typeface="+mn-ea"/>
              </a:rPr>
              <a:t>顶层窗体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81505" y="796539"/>
            <a:ext cx="827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/>
              <a:t>顶层窗体</a:t>
            </a:r>
            <a:r>
              <a:rPr lang="en-US" altLang="zh-CN" sz="1800" dirty="0" err="1"/>
              <a:t>JFrame</a:t>
            </a:r>
            <a:r>
              <a:rPr lang="zh-CN" altLang="en-US" sz="1800" dirty="0"/>
              <a:t>：第一个启动的窗体，其他控件都放置于该窗体。</a:t>
            </a:r>
            <a:endParaRPr lang="en-US" altLang="zh-CN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9E550-3EA7-EC45-B313-E2CB1A67D9FC}"/>
              </a:ext>
            </a:extLst>
          </p:cNvPr>
          <p:cNvSpPr txBox="1"/>
          <p:nvPr/>
        </p:nvSpPr>
        <p:spPr>
          <a:xfrm>
            <a:off x="381978" y="362917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632680-406D-9A41-9D37-046E1367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3" y="1491630"/>
            <a:ext cx="4816615" cy="35283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D5D48F-E90D-8648-8C7F-B77C50C3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83" y="2150910"/>
            <a:ext cx="2766102" cy="270494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F13592BD-B6CE-B84A-8951-5DDA79281B5C}"/>
              </a:ext>
            </a:extLst>
          </p:cNvPr>
          <p:cNvGrpSpPr/>
          <p:nvPr/>
        </p:nvGrpSpPr>
        <p:grpSpPr>
          <a:xfrm>
            <a:off x="474343" y="1505915"/>
            <a:ext cx="3109752" cy="489771"/>
            <a:chOff x="474343" y="1505915"/>
            <a:chExt cx="3109752" cy="48977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E893D99-6457-3D4C-B9DD-ED92B0316FCB}"/>
                </a:ext>
              </a:extLst>
            </p:cNvPr>
            <p:cNvSpPr/>
            <p:nvPr/>
          </p:nvSpPr>
          <p:spPr bwMode="auto">
            <a:xfrm>
              <a:off x="474343" y="1505915"/>
              <a:ext cx="2014843" cy="48977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C1DE7FF-2CA7-C441-BCC3-3848E6F366C7}"/>
                </a:ext>
              </a:extLst>
            </p:cNvPr>
            <p:cNvSpPr txBox="1"/>
            <p:nvPr/>
          </p:nvSpPr>
          <p:spPr>
            <a:xfrm>
              <a:off x="2629988" y="155074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i="1" dirty="0"/>
                <a:t>导入包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7D9A135-9030-D543-B241-47FBB9C11FE7}"/>
              </a:ext>
            </a:extLst>
          </p:cNvPr>
          <p:cNvGrpSpPr/>
          <p:nvPr/>
        </p:nvGrpSpPr>
        <p:grpSpPr>
          <a:xfrm>
            <a:off x="2489186" y="1950855"/>
            <a:ext cx="2419723" cy="400110"/>
            <a:chOff x="2489186" y="1950855"/>
            <a:chExt cx="2419723" cy="40011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3453598-982C-B04B-983B-9801985E6CC7}"/>
                </a:ext>
              </a:extLst>
            </p:cNvPr>
            <p:cNvSpPr/>
            <p:nvPr/>
          </p:nvSpPr>
          <p:spPr bwMode="auto">
            <a:xfrm>
              <a:off x="2489186" y="2009970"/>
              <a:ext cx="1271342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1C35F5-2C92-F248-91E5-9FDBD2CEDD99}"/>
                </a:ext>
              </a:extLst>
            </p:cNvPr>
            <p:cNvSpPr txBox="1"/>
            <p:nvPr/>
          </p:nvSpPr>
          <p:spPr>
            <a:xfrm>
              <a:off x="3954802" y="19508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i="1" dirty="0"/>
                <a:t>窗体类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3568BAF-9334-D649-9DC3-C3695F11D47E}"/>
              </a:ext>
            </a:extLst>
          </p:cNvPr>
          <p:cNvGrpSpPr/>
          <p:nvPr/>
        </p:nvGrpSpPr>
        <p:grpSpPr>
          <a:xfrm>
            <a:off x="1050440" y="2526919"/>
            <a:ext cx="4269918" cy="620895"/>
            <a:chOff x="1050440" y="2526919"/>
            <a:chExt cx="4269918" cy="62089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9F28D43-B258-7841-A2FF-9C9BC2B387EA}"/>
                </a:ext>
              </a:extLst>
            </p:cNvPr>
            <p:cNvSpPr txBox="1"/>
            <p:nvPr/>
          </p:nvSpPr>
          <p:spPr>
            <a:xfrm>
              <a:off x="3563848" y="252691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i="1" dirty="0"/>
                <a:t>设置窗体属性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4F42627-D531-1C4B-A74B-064E6C781B11}"/>
                </a:ext>
              </a:extLst>
            </p:cNvPr>
            <p:cNvSpPr/>
            <p:nvPr/>
          </p:nvSpPr>
          <p:spPr bwMode="auto">
            <a:xfrm>
              <a:off x="1050440" y="2571750"/>
              <a:ext cx="4269918" cy="57606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F123C61-BFC5-BA49-8863-BAE4D1843982}"/>
              </a:ext>
            </a:extLst>
          </p:cNvPr>
          <p:cNvGrpSpPr/>
          <p:nvPr/>
        </p:nvGrpSpPr>
        <p:grpSpPr>
          <a:xfrm>
            <a:off x="1403648" y="3629174"/>
            <a:ext cx="4520923" cy="646331"/>
            <a:chOff x="1403648" y="3629174"/>
            <a:chExt cx="4520923" cy="64633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C8EBF6C-FF07-D443-B782-82FEC193CD5B}"/>
                </a:ext>
              </a:extLst>
            </p:cNvPr>
            <p:cNvSpPr txBox="1"/>
            <p:nvPr/>
          </p:nvSpPr>
          <p:spPr>
            <a:xfrm>
              <a:off x="4354911" y="3629174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i="1" dirty="0"/>
                <a:t>创建窗体对象</a:t>
              </a:r>
              <a:endParaRPr lang="en-US" altLang="zh-CN" sz="1800" i="1" dirty="0"/>
            </a:p>
            <a:p>
              <a:r>
                <a:rPr kumimoji="1" lang="zh-CN" altLang="en-US" sz="1800" i="1" dirty="0"/>
                <a:t>显示窗体对象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DEAD36-7607-0A45-AAA5-813A6DA4C025}"/>
                </a:ext>
              </a:extLst>
            </p:cNvPr>
            <p:cNvSpPr/>
            <p:nvPr/>
          </p:nvSpPr>
          <p:spPr bwMode="auto">
            <a:xfrm>
              <a:off x="1403648" y="3723878"/>
              <a:ext cx="2951263" cy="36696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C41B952-5642-E547-8565-3955013D796D}"/>
              </a:ext>
            </a:extLst>
          </p:cNvPr>
          <p:cNvSpPr/>
          <p:nvPr/>
        </p:nvSpPr>
        <p:spPr bwMode="auto">
          <a:xfrm>
            <a:off x="1045582" y="3577455"/>
            <a:ext cx="3377544" cy="69564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1F49C7-1520-074B-B5FC-35789DC3B89F}"/>
              </a:ext>
            </a:extLst>
          </p:cNvPr>
          <p:cNvSpPr txBox="1"/>
          <p:nvPr/>
        </p:nvSpPr>
        <p:spPr>
          <a:xfrm>
            <a:off x="1800365" y="4543549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将窗体对象的创建放在事件分发线程</a:t>
            </a:r>
          </a:p>
        </p:txBody>
      </p: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37C5CA69-A3C9-F04E-B3D5-839DEB134EA0}"/>
              </a:ext>
            </a:extLst>
          </p:cNvPr>
          <p:cNvCxnSpPr>
            <a:stCxn id="8" idx="0"/>
            <a:endCxn id="2" idx="2"/>
          </p:cNvCxnSpPr>
          <p:nvPr/>
        </p:nvCxnSpPr>
        <p:spPr bwMode="auto">
          <a:xfrm rot="16200000" flipV="1">
            <a:off x="3409408" y="3598045"/>
            <a:ext cx="270451" cy="162055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12CACCA-CBDE-2149-AA5E-3E5BC48D1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83" y="554316"/>
            <a:ext cx="1971903" cy="14556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45D9E63-21DD-DA4F-B230-D8617E0B48F5}"/>
              </a:ext>
            </a:extLst>
          </p:cNvPr>
          <p:cNvSpPr txBox="1"/>
          <p:nvPr/>
        </p:nvSpPr>
        <p:spPr>
          <a:xfrm>
            <a:off x="7819771" y="4413275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Mac</a:t>
            </a:r>
            <a:endParaRPr kumimoji="1"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F7C10D-9B22-2A47-8ED1-3BAD577EC2DA}"/>
              </a:ext>
            </a:extLst>
          </p:cNvPr>
          <p:cNvSpPr txBox="1"/>
          <p:nvPr/>
        </p:nvSpPr>
        <p:spPr>
          <a:xfrm>
            <a:off x="7492236" y="1897892"/>
            <a:ext cx="1157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Windows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841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2623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按钮控件 </a:t>
            </a:r>
            <a:r>
              <a:rPr kumimoji="1" lang="en-US" altLang="zh-CN" dirty="0" err="1">
                <a:latin typeface="+mn-ea"/>
                <a:ea typeface="+mn-ea"/>
              </a:rPr>
              <a:t>JButton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251520" y="813149"/>
            <a:ext cx="827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1800" dirty="0" err="1"/>
              <a:t>JButton</a:t>
            </a:r>
            <a:r>
              <a:rPr lang="zh-CN" altLang="en-US" sz="1800" dirty="0"/>
              <a:t>：</a:t>
            </a:r>
            <a:r>
              <a:rPr lang="en-US" altLang="zh-CN" sz="1800" dirty="0" err="1"/>
              <a:t>javax.swing.JButton</a:t>
            </a:r>
            <a:endParaRPr lang="en-US" altLang="zh-CN" sz="18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CA9344E-5F98-3142-AF69-4359B1D85A78}"/>
              </a:ext>
            </a:extLst>
          </p:cNvPr>
          <p:cNvGrpSpPr/>
          <p:nvPr/>
        </p:nvGrpSpPr>
        <p:grpSpPr>
          <a:xfrm>
            <a:off x="322452" y="1339182"/>
            <a:ext cx="5617700" cy="2999169"/>
            <a:chOff x="322452" y="1339182"/>
            <a:chExt cx="5617700" cy="299916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F6B44F2-2C82-8A48-858A-C23385A46FEA}"/>
                </a:ext>
              </a:extLst>
            </p:cNvPr>
            <p:cNvSpPr txBox="1"/>
            <p:nvPr/>
          </p:nvSpPr>
          <p:spPr>
            <a:xfrm>
              <a:off x="356069" y="133918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/>
                <a:t>创建一个按钮</a:t>
              </a:r>
              <a:endParaRPr kumimoji="1" lang="en-US" altLang="zh-CN" sz="2000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473FDBE-58D2-3C4C-AD68-14C9A18C5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452" y="1867371"/>
              <a:ext cx="5617700" cy="247098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B8482B0-324B-CA43-A695-CBC328BFB79C}"/>
                </a:ext>
              </a:extLst>
            </p:cNvPr>
            <p:cNvSpPr/>
            <p:nvPr/>
          </p:nvSpPr>
          <p:spPr bwMode="auto">
            <a:xfrm>
              <a:off x="763957" y="2859782"/>
              <a:ext cx="4672139" cy="1152128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5D38742-2D4D-F746-9D3C-F1DF2D15F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05" y="1486939"/>
            <a:ext cx="2603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6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84F380-43DD-EC4F-A209-D6B27F893D7D}"/>
              </a:ext>
            </a:extLst>
          </p:cNvPr>
          <p:cNvSpPr txBox="1"/>
          <p:nvPr/>
        </p:nvSpPr>
        <p:spPr>
          <a:xfrm>
            <a:off x="1217844" y="78156"/>
            <a:ext cx="3223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文本框控件 </a:t>
            </a:r>
            <a:r>
              <a:rPr kumimoji="1" lang="en-US" altLang="zh-CN" dirty="0" err="1">
                <a:latin typeface="+mn-ea"/>
                <a:ea typeface="+mn-ea"/>
              </a:rPr>
              <a:t>JTextField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C9B55-76EF-3946-A933-39011F6BA7AD}"/>
              </a:ext>
            </a:extLst>
          </p:cNvPr>
          <p:cNvSpPr txBox="1"/>
          <p:nvPr/>
        </p:nvSpPr>
        <p:spPr>
          <a:xfrm>
            <a:off x="323528" y="699118"/>
            <a:ext cx="827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 err="1"/>
              <a:t>javax.swing.JTextField</a:t>
            </a:r>
            <a:r>
              <a:rPr lang="en-US" altLang="zh-CN" sz="2000" dirty="0"/>
              <a:t>:  A text field is a basic text control that enables the user to type a small amount of text.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707A3B-0893-5946-84E2-27EEC1FF9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68" y="1707654"/>
            <a:ext cx="5638800" cy="9779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5A5FBA6-49A6-B14D-AB3F-E376CD77A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07004"/>
            <a:ext cx="2654300" cy="26543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92EA6ED7-37B2-0240-B3DD-8E18B8AA6EE2}"/>
              </a:ext>
            </a:extLst>
          </p:cNvPr>
          <p:cNvGrpSpPr/>
          <p:nvPr/>
        </p:nvGrpSpPr>
        <p:grpSpPr>
          <a:xfrm>
            <a:off x="445368" y="2695544"/>
            <a:ext cx="5874404" cy="2400657"/>
            <a:chOff x="497795" y="2974181"/>
            <a:chExt cx="5874404" cy="240065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277CCD1-7131-0E4A-BB51-F271DD3F357B}"/>
                </a:ext>
              </a:extLst>
            </p:cNvPr>
            <p:cNvSpPr txBox="1"/>
            <p:nvPr/>
          </p:nvSpPr>
          <p:spPr>
            <a:xfrm>
              <a:off x="497796" y="3435846"/>
              <a:ext cx="587440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US" altLang="zh-CN" sz="2000" dirty="0"/>
                <a:t>String </a:t>
              </a:r>
              <a:r>
                <a:rPr lang="en-US" altLang="zh-CN" sz="2000" dirty="0" err="1"/>
                <a:t>getText</a:t>
              </a:r>
              <a:r>
                <a:rPr lang="en-US" altLang="zh-CN" sz="2000" dirty="0"/>
                <a:t>()</a:t>
              </a:r>
              <a:r>
                <a:rPr lang="zh-CN" altLang="en-US" sz="2000" dirty="0"/>
                <a:t>：</a:t>
              </a:r>
              <a:r>
                <a:rPr lang="en-US" altLang="zh-CN" sz="2000" dirty="0"/>
                <a:t>obtains the text displayed by the text field.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zh-CN" sz="2000" dirty="0"/>
                <a:t>void </a:t>
              </a:r>
              <a:r>
                <a:rPr lang="en-US" altLang="zh-CN" sz="2000" dirty="0" err="1"/>
                <a:t>setColumns</a:t>
              </a:r>
              <a:r>
                <a:rPr lang="en-US" altLang="zh-CN" sz="2000" dirty="0"/>
                <a:t>(int)</a:t>
              </a:r>
              <a:r>
                <a:rPr lang="zh-CN" altLang="en-US" sz="2000" dirty="0"/>
                <a:t>：</a:t>
              </a:r>
              <a:r>
                <a:rPr lang="en-US" altLang="zh-CN" sz="2000" dirty="0"/>
                <a:t>Sets the number of columns displayed by the text field.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zh-CN" sz="2000" dirty="0"/>
                <a:t>void </a:t>
              </a:r>
              <a:r>
                <a:rPr lang="en-US" altLang="zh-CN" sz="2000" dirty="0" err="1"/>
                <a:t>setEditable</a:t>
              </a:r>
              <a:r>
                <a:rPr lang="en-US" altLang="zh-CN" sz="2000" dirty="0"/>
                <a:t>(</a:t>
              </a:r>
              <a:r>
                <a:rPr lang="en-US" altLang="zh-CN" sz="2000" dirty="0" err="1"/>
                <a:t>boolean</a:t>
              </a:r>
              <a:r>
                <a:rPr lang="en-US" altLang="zh-CN" sz="2000" dirty="0"/>
                <a:t>): Sets whether the user can edit the text in the text field.</a:t>
              </a:r>
              <a:endParaRPr kumimoji="1" lang="zh-CN" altLang="en-US" sz="2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A074FF6-6709-484D-9308-37F56E8542B9}"/>
                </a:ext>
              </a:extLst>
            </p:cNvPr>
            <p:cNvSpPr txBox="1"/>
            <p:nvPr/>
          </p:nvSpPr>
          <p:spPr>
            <a:xfrm>
              <a:off x="497795" y="2974181"/>
              <a:ext cx="10807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Methods</a:t>
              </a:r>
              <a:endParaRPr kumimoji="1"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794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chap3.8"/>
</p:tagLst>
</file>

<file path=ppt/theme/theme1.xml><?xml version="1.0" encoding="utf-8"?>
<a:theme xmlns:a="http://schemas.openxmlformats.org/drawingml/2006/main" name="sj">
  <a:themeElements>
    <a:clrScheme name="sj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66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j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66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G:\Documents and Settings\sj\Application Data\Microsoft\Templates\sj.pot</Template>
  <TotalTime>13678</TotalTime>
  <Words>1490</Words>
  <Application>Microsoft Macintosh PowerPoint</Application>
  <PresentationFormat>全屏显示(16:9)</PresentationFormat>
  <Paragraphs>233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方正姚体</vt:lpstr>
      <vt:lpstr>微软雅黑</vt:lpstr>
      <vt:lpstr>DejaVu Serif</vt:lpstr>
      <vt:lpstr>Arial</vt:lpstr>
      <vt:lpstr>Courier</vt:lpstr>
      <vt:lpstr>Helvetica</vt:lpstr>
      <vt:lpstr>Times New Roman</vt:lpstr>
      <vt:lpstr>Trebuchet MS</vt:lpstr>
      <vt:lpstr>Wingdings</vt:lpstr>
      <vt:lpstr>sj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chap3.8</dc:title>
  <dc:creator>sj</dc:creator>
  <cp:lastModifiedBy>Microsoft Office User</cp:lastModifiedBy>
  <cp:revision>790</cp:revision>
  <cp:lastPrinted>2014-09-03T11:32:20Z</cp:lastPrinted>
  <dcterms:created xsi:type="dcterms:W3CDTF">2003-08-02T07:43:01Z</dcterms:created>
  <dcterms:modified xsi:type="dcterms:W3CDTF">2024-05-21T12:28:11Z</dcterms:modified>
</cp:coreProperties>
</file>